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9" r:id="rId3"/>
    <p:sldId id="419" r:id="rId5"/>
    <p:sldId id="418" r:id="rId6"/>
    <p:sldId id="320" r:id="rId7"/>
    <p:sldId id="498" r:id="rId8"/>
    <p:sldId id="518" r:id="rId9"/>
    <p:sldId id="420" r:id="rId10"/>
    <p:sldId id="421" r:id="rId11"/>
    <p:sldId id="422" r:id="rId12"/>
    <p:sldId id="524" r:id="rId13"/>
    <p:sldId id="519" r:id="rId14"/>
    <p:sldId id="425" r:id="rId15"/>
    <p:sldId id="426" r:id="rId16"/>
    <p:sldId id="427" r:id="rId17"/>
    <p:sldId id="428" r:id="rId18"/>
    <p:sldId id="520" r:id="rId19"/>
    <p:sldId id="429" r:id="rId20"/>
    <p:sldId id="430" r:id="rId21"/>
    <p:sldId id="431" r:id="rId22"/>
    <p:sldId id="521" r:id="rId23"/>
    <p:sldId id="432" r:id="rId24"/>
    <p:sldId id="433" r:id="rId25"/>
    <p:sldId id="434" r:id="rId26"/>
    <p:sldId id="435" r:id="rId27"/>
    <p:sldId id="436" r:id="rId28"/>
    <p:sldId id="437" r:id="rId29"/>
    <p:sldId id="438" r:id="rId30"/>
    <p:sldId id="439" r:id="rId31"/>
    <p:sldId id="440" r:id="rId32"/>
    <p:sldId id="441" r:id="rId33"/>
    <p:sldId id="442" r:id="rId34"/>
    <p:sldId id="443" r:id="rId35"/>
    <p:sldId id="444" r:id="rId36"/>
    <p:sldId id="525" r:id="rId37"/>
    <p:sldId id="445" r:id="rId38"/>
    <p:sldId id="446" r:id="rId39"/>
    <p:sldId id="454" r:id="rId40"/>
    <p:sldId id="455" r:id="rId41"/>
    <p:sldId id="453" r:id="rId42"/>
    <p:sldId id="452" r:id="rId43"/>
    <p:sldId id="456" r:id="rId44"/>
    <p:sldId id="457" r:id="rId45"/>
    <p:sldId id="451" r:id="rId46"/>
    <p:sldId id="458" r:id="rId47"/>
    <p:sldId id="459" r:id="rId48"/>
    <p:sldId id="460" r:id="rId49"/>
    <p:sldId id="523" r:id="rId50"/>
    <p:sldId id="450" r:id="rId51"/>
    <p:sldId id="461" r:id="rId52"/>
    <p:sldId id="500" r:id="rId53"/>
    <p:sldId id="501" r:id="rId54"/>
    <p:sldId id="462" r:id="rId55"/>
    <p:sldId id="463" r:id="rId56"/>
    <p:sldId id="449" r:id="rId57"/>
    <p:sldId id="464" r:id="rId58"/>
    <p:sldId id="448" r:id="rId59"/>
    <p:sldId id="465" r:id="rId60"/>
    <p:sldId id="447" r:id="rId61"/>
    <p:sldId id="473" r:id="rId62"/>
    <p:sldId id="474" r:id="rId63"/>
    <p:sldId id="475" r:id="rId64"/>
    <p:sldId id="476" r:id="rId65"/>
    <p:sldId id="477" r:id="rId66"/>
    <p:sldId id="478" r:id="rId67"/>
    <p:sldId id="502" r:id="rId68"/>
    <p:sldId id="466" r:id="rId69"/>
    <p:sldId id="479" r:id="rId70"/>
    <p:sldId id="480" r:id="rId71"/>
    <p:sldId id="481" r:id="rId72"/>
    <p:sldId id="482" r:id="rId73"/>
    <p:sldId id="483" r:id="rId74"/>
    <p:sldId id="467" r:id="rId75"/>
    <p:sldId id="484" r:id="rId76"/>
    <p:sldId id="485" r:id="rId77"/>
    <p:sldId id="486" r:id="rId78"/>
    <p:sldId id="487" r:id="rId79"/>
    <p:sldId id="468" r:id="rId80"/>
    <p:sldId id="499" r:id="rId81"/>
    <p:sldId id="469" r:id="rId82"/>
    <p:sldId id="488" r:id="rId83"/>
    <p:sldId id="489" r:id="rId84"/>
    <p:sldId id="490" r:id="rId85"/>
    <p:sldId id="491" r:id="rId86"/>
    <p:sldId id="492" r:id="rId87"/>
    <p:sldId id="493" r:id="rId88"/>
    <p:sldId id="494" r:id="rId89"/>
    <p:sldId id="495" r:id="rId90"/>
    <p:sldId id="496" r:id="rId91"/>
    <p:sldId id="497" r:id="rId92"/>
    <p:sldId id="504" r:id="rId93"/>
    <p:sldId id="503" r:id="rId94"/>
    <p:sldId id="505" r:id="rId95"/>
    <p:sldId id="506" r:id="rId96"/>
    <p:sldId id="507" r:id="rId97"/>
    <p:sldId id="508" r:id="rId98"/>
    <p:sldId id="509" r:id="rId99"/>
    <p:sldId id="510" r:id="rId100"/>
    <p:sldId id="511" r:id="rId101"/>
    <p:sldId id="512" r:id="rId102"/>
    <p:sldId id="513" r:id="rId103"/>
    <p:sldId id="515" r:id="rId104"/>
    <p:sldId id="516" r:id="rId105"/>
    <p:sldId id="517" r:id="rId106"/>
  </p:sldIdLst>
  <p:sldSz cx="9144000" cy="6858000" type="screen4x3"/>
  <p:notesSz cx="6858000" cy="9144000"/>
  <p:custDataLst>
    <p:tags r:id="rId1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CC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96" autoAdjust="0"/>
    <p:restoredTop sz="84223" autoAdjust="0"/>
  </p:normalViewPr>
  <p:slideViewPr>
    <p:cSldViewPr>
      <p:cViewPr varScale="1">
        <p:scale>
          <a:sx n="162" d="100"/>
          <a:sy n="162" d="100"/>
        </p:scale>
        <p:origin x="2347" y="115"/>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31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gs" Target="tags/tag1.xml"/><Relationship Id="rId11" Type="http://schemas.openxmlformats.org/officeDocument/2006/relationships/slide" Target="slides/slide8.xml"/><Relationship Id="rId109" Type="http://schemas.openxmlformats.org/officeDocument/2006/relationships/tableStyles" Target="tableStyles.xml"/><Relationship Id="rId108" Type="http://schemas.openxmlformats.org/officeDocument/2006/relationships/viewProps" Target="viewProps.xml"/><Relationship Id="rId107" Type="http://schemas.openxmlformats.org/officeDocument/2006/relationships/presProps" Target="presProps.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897336-10D2-412C-86C8-2F6D98E792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FB1D96-BB82-4421-9C83-2476B48A54F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3CD141D2-5676-4D15-B4BC-E8EE66DD4618}" type="slidenum">
              <a:rPr lang="en-US" altLang="zh-CN">
                <a:latin typeface="Arial" panose="020B0604020202020204" pitchFamily="34" charset="0"/>
              </a:rPr>
            </a:fld>
            <a:endParaRPr lang="en-US" altLang="zh-CN">
              <a:latin typeface="Arial" panose="020B0604020202020204" pitchFamily="34" charset="0"/>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要与腐蚀的定义进行区分</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对于闭操作，</a:t>
            </a:r>
            <a:r>
              <a:rPr lang="en-US" altLang="zh-CN" dirty="0"/>
              <a:t>SE</a:t>
            </a:r>
            <a:r>
              <a:rPr lang="zh-CN" altLang="en-US" dirty="0"/>
              <a:t>是在</a:t>
            </a:r>
            <a:r>
              <a:rPr lang="en-US" altLang="zh-CN" dirty="0"/>
              <a:t>A</a:t>
            </a:r>
            <a:r>
              <a:rPr lang="zh-CN" altLang="en-US" dirty="0"/>
              <a:t>的补集中滚动</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先提应用，让大家有直观感受</a:t>
            </a:r>
            <a:endParaRPr kumimoji="1" lang="en-US" altLang="zh-CN" dirty="0"/>
          </a:p>
          <a:p>
            <a:r>
              <a:rPr kumimoji="1" lang="zh-CN" altLang="en-US" dirty="0"/>
              <a:t>再考虑腐蚀操作的作用，对于一个与</a:t>
            </a:r>
            <a:r>
              <a:rPr kumimoji="1" lang="en-US" altLang="zh-CN" dirty="0"/>
              <a:t>S</a:t>
            </a:r>
            <a:r>
              <a:rPr kumimoji="1" lang="en-US" altLang="en-US" dirty="0"/>
              <a:t>E</a:t>
            </a:r>
            <a:r>
              <a:rPr kumimoji="1" lang="zh-CN" altLang="en-US" dirty="0"/>
              <a:t>完全相同的集合，腐蚀后就剩下一个点了</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先提应用，让大家有直观感受</a:t>
            </a:r>
            <a:endParaRPr kumimoji="1" lang="en-US" altLang="zh-CN" dirty="0"/>
          </a:p>
          <a:p>
            <a:r>
              <a:rPr kumimoji="1" lang="zh-CN" altLang="en-US" dirty="0"/>
              <a:t>再考虑腐蚀操作的作用，对于一个与</a:t>
            </a:r>
            <a:r>
              <a:rPr kumimoji="1" lang="en-US" altLang="zh-CN" dirty="0"/>
              <a:t>S</a:t>
            </a:r>
            <a:r>
              <a:rPr kumimoji="1" lang="en-US" altLang="en-US" dirty="0"/>
              <a:t>E</a:t>
            </a:r>
            <a:r>
              <a:rPr kumimoji="1" lang="zh-CN" altLang="en-US" dirty="0"/>
              <a:t>完全相同的集合，腐蚀后就剩下一个点了</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考虑结合第二章的概念</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边界的宽度与结构元的大小有关</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a:t>
            </a:r>
            <a:r>
              <a:rPr kumimoji="1" lang="en-US" altLang="zh-CN" dirty="0"/>
              <a:t>A</a:t>
            </a:r>
            <a:r>
              <a:rPr kumimoji="1" lang="zh-CN" altLang="en-US" dirty="0"/>
              <a:t>是边界的集合</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这里考虑</a:t>
            </a:r>
            <a:r>
              <a:rPr kumimoji="1" lang="en-US" altLang="zh-CN" dirty="0"/>
              <a:t>4</a:t>
            </a:r>
            <a:r>
              <a:rPr kumimoji="1" lang="en-US" altLang="en-US" dirty="0"/>
              <a:t>/8</a:t>
            </a:r>
            <a:r>
              <a:rPr kumimoji="1" lang="zh-CN" altLang="en-US" dirty="0"/>
              <a:t>连接与结构元的关系。</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如何标记多个连通分量</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形态学一般指生物学中研究动物和植物结构的一个分支</a:t>
            </a:r>
            <a:endParaRPr lang="en-US" altLang="zh-CN" dirty="0"/>
          </a:p>
          <a:p>
            <a:r>
              <a:rPr lang="zh-CN" altLang="en-US" dirty="0"/>
              <a:t>人们后来用数学形态学表示以形态为基础对图像进行分析的数学工具</a:t>
            </a:r>
            <a:endParaRPr lang="en-US" altLang="zh-CN" dirty="0"/>
          </a:p>
          <a:p>
            <a:r>
              <a:rPr lang="zh-CN" altLang="en-US" dirty="0"/>
              <a:t>基本思想是用具有一定形态的结构元素去度量和提取图像中的对应形状以达到对图像分析和识别的目的</a:t>
            </a:r>
            <a:endParaRPr lang="en-US" altLang="zh-CN" dirty="0"/>
          </a:p>
          <a:p>
            <a:r>
              <a:rPr lang="zh-CN" altLang="en-US" dirty="0"/>
              <a:t>数学形态学的数学基础和所用语言是集合论</a:t>
            </a:r>
            <a:endParaRPr lang="en-US" altLang="zh-CN" dirty="0"/>
          </a:p>
          <a:p>
            <a:r>
              <a:rPr lang="zh-CN" altLang="en-US" dirty="0"/>
              <a:t>数学形态学的应用可以简化图像数据，保持他们的基本形状特性，并除去不相干</a:t>
            </a:r>
            <a:r>
              <a:rPr lang="zh-CN" altLang="en-US" baseline="0" dirty="0"/>
              <a:t>的结构</a:t>
            </a:r>
            <a:endParaRPr lang="en-US" altLang="zh-CN" baseline="0" dirty="0"/>
          </a:p>
          <a:p>
            <a:r>
              <a:rPr lang="zh-CN" altLang="en-US" baseline="0" dirty="0"/>
              <a:t>数学形态学的算法具有天然的并行实现的结构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注意结构元</a:t>
            </a:r>
            <a:endParaRPr kumimoji="1" lang="en-US" altLang="zh-CN" dirty="0"/>
          </a:p>
          <a:p>
            <a:r>
              <a:rPr kumimoji="1" lang="zh-CN" altLang="en-US" dirty="0"/>
              <a:t>解释上下标</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可以考虑怎样去除外点？</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字符识别</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细化三次</a:t>
            </a:r>
            <a:endParaRPr kumimoji="1" lang="en-US" altLang="zh-CN" dirty="0"/>
          </a:p>
          <a:p>
            <a:r>
              <a:rPr kumimoji="1" lang="zh-CN" altLang="en-US" dirty="0"/>
              <a:t>膨胀三次</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a:t>
            </a:r>
            <a:r>
              <a:rPr kumimoji="1" lang="zh-CN" altLang="en-US" dirty="0"/>
              <a:t>被用作模板</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提取长的、垂直笔画的字符</a:t>
            </a:r>
            <a:endParaRPr kumimoji="1" lang="en-US" altLang="zh-CN" dirty="0"/>
          </a:p>
          <a:p>
            <a:r>
              <a:rPr kumimoji="1" lang="zh-CN" altLang="en-US" dirty="0"/>
              <a:t>腐蚀采用长度与长字符的（</a:t>
            </a:r>
            <a:r>
              <a:rPr kumimoji="1" lang="en-US" altLang="zh-CN" dirty="0"/>
              <a:t>51</a:t>
            </a:r>
            <a:r>
              <a:rPr kumimoji="1" lang="zh-CN" altLang="en-US" dirty="0"/>
              <a:t>个像素）</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后面的讨论都是以平坦结构元为主</a:t>
            </a:r>
            <a:endParaRPr kumimoji="1" lang="en-US" altLang="zh-CN" dirty="0"/>
          </a:p>
          <a:p>
            <a:r>
              <a:rPr kumimoji="1" lang="zh-CN" altLang="en-US" dirty="0"/>
              <a:t>这些结构元也有原点</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注意括号的使用</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回顾</a:t>
            </a:r>
            <a:r>
              <a:rPr lang="zh-CN" altLang="en-US"/>
              <a:t>一下灰度图像开</a:t>
            </a:r>
            <a:r>
              <a:rPr lang="zh-CN" altLang="en-US" dirty="0"/>
              <a:t>操作的特性</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注意集合的表示方式</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这里的</a:t>
            </a:r>
            <a:r>
              <a:rPr kumimoji="1" lang="en-US" altLang="zh-CN" dirty="0"/>
              <a:t>A</a:t>
            </a:r>
            <a:r>
              <a:rPr kumimoji="1" lang="en-US" altLang="en-US" dirty="0"/>
              <a:t>、</a:t>
            </a:r>
            <a:r>
              <a:rPr kumimoji="1" lang="en-US" altLang="en-US" dirty="0"/>
              <a:t>B</a:t>
            </a:r>
            <a:r>
              <a:rPr kumimoji="1" lang="en-US" altLang="en-US" dirty="0"/>
              <a:t>、</a:t>
            </a:r>
            <a:r>
              <a:rPr kumimoji="1" lang="en-US" altLang="en-US" dirty="0"/>
              <a:t>C</a:t>
            </a:r>
            <a:r>
              <a:rPr kumimoji="1" lang="zh-CN" altLang="en-US"/>
              <a:t>表示位置</a:t>
            </a:r>
            <a:endParaRPr kumimoji="1" lang="zh-CN" altLang="en-US"/>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集合元素都是坐标（对应像素值是</a:t>
            </a:r>
            <a:r>
              <a:rPr kumimoji="1" lang="en-US" altLang="zh-CN" dirty="0"/>
              <a:t>1</a:t>
            </a:r>
            <a:r>
              <a:rPr kumimoji="1" lang="zh-CN" altLang="en-US" dirty="0"/>
              <a:t>），举出简单例子</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停顿一下，让大家直接考虑，这种操作的效果是在边缘处不满足条件</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注意这里是先对</a:t>
            </a:r>
            <a:r>
              <a:rPr kumimoji="1" lang="en-US" altLang="zh-CN" dirty="0"/>
              <a:t>B</a:t>
            </a:r>
            <a:r>
              <a:rPr kumimoji="1" lang="zh-CN" altLang="en-US" dirty="0"/>
              <a:t>做了反射</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这里要与膨胀的定义相比较</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Picture 23" descr="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7806" t="23364" r="12567" b="48129"/>
          <a:stretch>
            <a:fillRect/>
          </a:stretch>
        </p:blipFill>
        <p:spPr bwMode="auto">
          <a:xfrm>
            <a:off x="107950" y="115888"/>
            <a:ext cx="3119438" cy="835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9" descr="line"/>
          <p:cNvPicPr>
            <a:picLocks noChangeArrowheads="1"/>
          </p:cNvPicPr>
          <p:nvPr userDrawn="1"/>
        </p:nvPicPr>
        <p:blipFill>
          <a:blip r:embed="rId3">
            <a:extLst>
              <a:ext uri="{28A0092B-C50C-407E-A947-70E740481C1C}">
                <a14:useLocalDpi xmlns:a14="http://schemas.microsoft.com/office/drawing/2010/main" val="0"/>
              </a:ext>
            </a:extLst>
          </a:blip>
          <a:srcRect l="35027" t="-499" r="62746" b="38617"/>
          <a:stretch>
            <a:fillRect/>
          </a:stretch>
        </p:blipFill>
        <p:spPr bwMode="auto">
          <a:xfrm>
            <a:off x="8748713" y="4005263"/>
            <a:ext cx="31750" cy="2879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7" descr="line"/>
          <p:cNvPicPr>
            <a:picLocks noChangeArrowheads="1"/>
          </p:cNvPicPr>
          <p:nvPr userDrawn="1"/>
        </p:nvPicPr>
        <p:blipFill>
          <a:blip r:embed="rId4">
            <a:extLst>
              <a:ext uri="{28A0092B-C50C-407E-A947-70E740481C1C}">
                <a14:useLocalDpi xmlns:a14="http://schemas.microsoft.com/office/drawing/2010/main" val="0"/>
              </a:ext>
            </a:extLst>
          </a:blip>
          <a:srcRect t="35432" r="64001" b="61639"/>
          <a:stretch>
            <a:fillRect/>
          </a:stretch>
        </p:blipFill>
        <p:spPr bwMode="auto">
          <a:xfrm>
            <a:off x="3563938" y="6488113"/>
            <a:ext cx="5603875" cy="365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p:cNvSpPr txBox="1">
            <a:spLocks noChangeArrowheads="1"/>
          </p:cNvSpPr>
          <p:nvPr userDrawn="1"/>
        </p:nvSpPr>
        <p:spPr bwMode="auto">
          <a:xfrm>
            <a:off x="5493904" y="6048375"/>
            <a:ext cx="32817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zh-CN" altLang="en-US" sz="1200" i="0" dirty="0">
                <a:solidFill>
                  <a:srgbClr val="CC0000"/>
                </a:solidFill>
                <a:latin typeface="幼圆" panose="02010509060101010101" pitchFamily="49" charset="-122"/>
                <a:ea typeface="幼圆" panose="02010509060101010101" pitchFamily="49" charset="-122"/>
              </a:rPr>
              <a:t>人工智能与机器人研究所</a:t>
            </a:r>
            <a:endParaRPr lang="en-US" altLang="zh-CN" sz="1200" i="0" dirty="0">
              <a:solidFill>
                <a:srgbClr val="CC0000"/>
              </a:solidFill>
              <a:latin typeface="幼圆" panose="02010509060101010101" pitchFamily="49" charset="-122"/>
              <a:ea typeface="幼圆" panose="02010509060101010101" pitchFamily="49" charset="-122"/>
            </a:endParaRPr>
          </a:p>
          <a:p>
            <a:pPr algn="r">
              <a:spcBef>
                <a:spcPct val="0"/>
              </a:spcBef>
            </a:pPr>
            <a:r>
              <a:rPr lang="en-US" altLang="zh-CN" sz="1200" i="0" dirty="0">
                <a:solidFill>
                  <a:srgbClr val="CC0000"/>
                </a:solidFill>
                <a:latin typeface="Tahoma" panose="020B0604030504040204" pitchFamily="34" charset="0"/>
                <a:ea typeface="宋体" panose="02010600030101010101" pitchFamily="2" charset="-122"/>
              </a:rPr>
              <a:t>Institute of Artificial Intelligence and Robotics</a:t>
            </a:r>
            <a:endParaRPr lang="en-US" altLang="zh-CN" sz="1200" i="0" dirty="0">
              <a:solidFill>
                <a:srgbClr val="CC0000"/>
              </a:solidFill>
              <a:latin typeface="Tahoma" panose="020B0604030504040204" pitchFamily="34"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0" y="692150"/>
            <a:ext cx="7793038" cy="503238"/>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1042988" y="1700213"/>
            <a:ext cx="7772400" cy="4114800"/>
          </a:xfrm>
        </p:spPr>
        <p:txBody>
          <a:bodyPr/>
          <a:lstStyle/>
          <a:p>
            <a:pPr lvl="0"/>
            <a:endParaRPr lang="zh-CN" altLang="en-US" noProof="0"/>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fld id="{D40C664B-6577-4A70-8519-32B02FFE8532}"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692150"/>
            <a:ext cx="7793038" cy="503238"/>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042988" y="17002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5005388" y="1700213"/>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005388" y="3833813"/>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p:txBody>
          <a:bodyPr/>
          <a:lstStyle>
            <a:lvl1pPr>
              <a:defRPr/>
            </a:lvl1pPr>
          </a:lstStyle>
          <a:p>
            <a:fld id="{C25D9126-F853-4237-B578-2E7CB3C4EFC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71550" y="692150"/>
            <a:ext cx="7843838" cy="5122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fld id="{3D8290F0-D30B-4DC0-9DB5-2B4780E258D6}"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692150"/>
            <a:ext cx="7793038" cy="503238"/>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042988" y="17002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5005388" y="17002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11"/>
          <p:cNvSpPr>
            <a:spLocks noGrp="1" noChangeArrowheads="1"/>
          </p:cNvSpPr>
          <p:nvPr>
            <p:ph type="dt" sz="half" idx="10"/>
          </p:nvPr>
        </p:nvSpPr>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p:txBody>
          <a:bodyPr/>
          <a:lstStyle>
            <a:lvl1pPr>
              <a:defRPr/>
            </a:lvl1pPr>
          </a:lstStyle>
          <a:p>
            <a:pPr>
              <a:defRPr/>
            </a:pPr>
            <a:fld id="{90D001EC-5C19-4983-B414-A9B7B20CB654}"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920880" cy="836712"/>
          </a:xfrm>
        </p:spPr>
        <p:txBody>
          <a:bodyPr>
            <a:normAutofit/>
          </a:bodyPr>
          <a:lstStyle>
            <a:lvl1pPr algn="l">
              <a:defRPr sz="3600" b="1" spc="130" baseline="0">
                <a:solidFill>
                  <a:schemeClr val="tx1"/>
                </a:solidFill>
                <a:latin typeface="Comic Sans MS" panose="030F0702030302020204" pitchFamily="66" charset="0"/>
                <a:ea typeface="黑体" panose="02010609060101010101" pitchFamily="49"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74848" y="1052736"/>
            <a:ext cx="8229600" cy="5040560"/>
          </a:xfrm>
        </p:spPr>
        <p:txBody>
          <a:bodyPr/>
          <a:lstStyle>
            <a:lvl1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1pPr>
            <a:lvl2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2pPr>
            <a:lvl3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3pPr>
            <a:lvl4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4pPr>
            <a:lvl5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8" name="直接连接符 7"/>
          <p:cNvCxnSpPr/>
          <p:nvPr userDrawn="1"/>
        </p:nvCxnSpPr>
        <p:spPr>
          <a:xfrm>
            <a:off x="0" y="836712"/>
            <a:ext cx="9144000" cy="0"/>
          </a:xfrm>
          <a:prstGeom prst="line">
            <a:avLst/>
          </a:prstGeom>
          <a:effectLst/>
        </p:spPr>
        <p:style>
          <a:lnRef idx="3">
            <a:schemeClr val="accent2"/>
          </a:lnRef>
          <a:fillRef idx="0">
            <a:schemeClr val="accent2"/>
          </a:fillRef>
          <a:effectRef idx="2">
            <a:schemeClr val="accent2"/>
          </a:effectRef>
          <a:fontRef idx="minor">
            <a:schemeClr val="tx1"/>
          </a:fontRef>
        </p:style>
      </p:cxnSp>
      <p:pic>
        <p:nvPicPr>
          <p:cNvPr id="12" name="Picture 29" descr="line"/>
          <p:cNvPicPr>
            <a:picLocks noChangeArrowheads="1"/>
          </p:cNvPicPr>
          <p:nvPr userDrawn="1"/>
        </p:nvPicPr>
        <p:blipFill>
          <a:blip r:embed="rId2">
            <a:extLst>
              <a:ext uri="{28A0092B-C50C-407E-A947-70E740481C1C}">
                <a14:useLocalDpi xmlns:a14="http://schemas.microsoft.com/office/drawing/2010/main" val="0"/>
              </a:ext>
            </a:extLst>
          </a:blip>
          <a:srcRect l="35027" t="-499" r="62746" b="38617"/>
          <a:stretch>
            <a:fillRect/>
          </a:stretch>
        </p:blipFill>
        <p:spPr bwMode="auto">
          <a:xfrm rot="5400000">
            <a:off x="2848201" y="3357131"/>
            <a:ext cx="45719" cy="57502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7806" t="23364" r="12567" b="48129"/>
          <a:stretch>
            <a:fillRect/>
          </a:stretch>
        </p:blipFill>
        <p:spPr bwMode="auto">
          <a:xfrm>
            <a:off x="124427" y="6367283"/>
            <a:ext cx="1584176" cy="4240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4"/>
          <p:cNvSpPr txBox="1">
            <a:spLocks noChangeArrowheads="1"/>
          </p:cNvSpPr>
          <p:nvPr userDrawn="1"/>
        </p:nvSpPr>
        <p:spPr bwMode="auto">
          <a:xfrm>
            <a:off x="6129562" y="6351711"/>
            <a:ext cx="30203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zh-CN" altLang="en-US" sz="1100" i="0" dirty="0">
                <a:solidFill>
                  <a:srgbClr val="CC0000"/>
                </a:solidFill>
                <a:latin typeface="幼圆" panose="02010509060101010101" pitchFamily="49" charset="-122"/>
                <a:ea typeface="幼圆" panose="02010509060101010101" pitchFamily="49" charset="-122"/>
              </a:rPr>
              <a:t>人工智能与机器人研究所</a:t>
            </a:r>
            <a:endParaRPr lang="en-US" altLang="zh-CN" sz="1100" i="0" dirty="0">
              <a:solidFill>
                <a:srgbClr val="CC0000"/>
              </a:solidFill>
              <a:latin typeface="幼圆" panose="02010509060101010101" pitchFamily="49" charset="-122"/>
              <a:ea typeface="幼圆" panose="02010509060101010101" pitchFamily="49" charset="-122"/>
            </a:endParaRPr>
          </a:p>
          <a:p>
            <a:pPr algn="r">
              <a:spcBef>
                <a:spcPct val="0"/>
              </a:spcBef>
            </a:pPr>
            <a:r>
              <a:rPr lang="en-US" altLang="zh-CN" sz="1100" i="0" dirty="0">
                <a:solidFill>
                  <a:srgbClr val="CC0000"/>
                </a:solidFill>
                <a:latin typeface="Tahoma" panose="020B0604030504040204" pitchFamily="34" charset="0"/>
                <a:ea typeface="宋体" panose="02010600030101010101" pitchFamily="2" charset="-122"/>
              </a:rPr>
              <a:t>Institute of Artificial Intelligence and Robotics</a:t>
            </a:r>
            <a:endParaRPr lang="en-US" altLang="zh-CN" sz="1100" i="0" dirty="0">
              <a:solidFill>
                <a:srgbClr val="CC0000"/>
              </a:solidFill>
              <a:latin typeface="Tahoma" panose="020B060403050404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wmf"/><Relationship Id="rId1" Type="http://schemas.openxmlformats.org/officeDocument/2006/relationships/image" Target="../media/image15.wmf"/></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2.wmf"/><Relationship Id="rId1" Type="http://schemas.openxmlformats.org/officeDocument/2006/relationships/image" Target="../media/image171.wmf"/></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175.png"/><Relationship Id="rId1" Type="http://schemas.openxmlformats.org/officeDocument/2006/relationships/image" Target="../media/image174.w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wmf"/></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tiff"/><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tiff"/><Relationship Id="rId3" Type="http://schemas.openxmlformats.org/officeDocument/2006/relationships/image" Target="../media/image34.tiff"/><Relationship Id="rId2" Type="http://schemas.openxmlformats.org/officeDocument/2006/relationships/image" Target="../media/image25.tiff"/><Relationship Id="rId1" Type="http://schemas.openxmlformats.org/officeDocument/2006/relationships/image" Target="../media/image26.tif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wmf"/></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45.wmf"/><Relationship Id="rId1" Type="http://schemas.openxmlformats.org/officeDocument/2006/relationships/image" Target="../media/image44.w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wmf"/><Relationship Id="rId1" Type="http://schemas.openxmlformats.org/officeDocument/2006/relationships/image" Target="../media/image46.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vmlDrawing" Target="../drawings/vmlDrawing1.vml"/><Relationship Id="rId7" Type="http://schemas.openxmlformats.org/officeDocument/2006/relationships/slideLayout" Target="../slideLayouts/slideLayout7.xml"/><Relationship Id="rId6" Type="http://schemas.openxmlformats.org/officeDocument/2006/relationships/image" Target="../media/image56.wmf"/><Relationship Id="rId5" Type="http://schemas.openxmlformats.org/officeDocument/2006/relationships/oleObject" Target="../embeddings/oleObject2.bin"/><Relationship Id="rId4" Type="http://schemas.openxmlformats.org/officeDocument/2006/relationships/image" Target="../media/image55.wmf"/><Relationship Id="rId3" Type="http://schemas.openxmlformats.org/officeDocument/2006/relationships/oleObject" Target="../embeddings/oleObject1.bin"/><Relationship Id="rId2" Type="http://schemas.openxmlformats.org/officeDocument/2006/relationships/image" Target="../media/image54.wmf"/><Relationship Id="rId1" Type="http://schemas.openxmlformats.org/officeDocument/2006/relationships/image" Target="../media/image53.wmf"/></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61.wmf"/><Relationship Id="rId1" Type="http://schemas.openxmlformats.org/officeDocument/2006/relationships/image" Target="../media/image60.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3.wmf"/><Relationship Id="rId1" Type="http://schemas.openxmlformats.org/officeDocument/2006/relationships/image" Target="../media/image62.w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67.wmf"/><Relationship Id="rId1" Type="http://schemas.openxmlformats.org/officeDocument/2006/relationships/image" Target="../media/image66.wm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image" Target="../media/image68.wm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6.png"/><Relationship Id="rId1" Type="http://schemas.openxmlformats.org/officeDocument/2006/relationships/image" Target="../media/image75.w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tiff"/></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image" Target="../media/image5.wmf"/></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53.wmf"/></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image" Target="../media/image85.png"/><Relationship Id="rId2" Type="http://schemas.openxmlformats.org/officeDocument/2006/relationships/image" Target="../media/image84.wmf"/><Relationship Id="rId1" Type="http://schemas.openxmlformats.org/officeDocument/2006/relationships/image" Target="../media/image83.wm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90.wmf"/><Relationship Id="rId1" Type="http://schemas.openxmlformats.org/officeDocument/2006/relationships/image" Target="../media/image89.wmf"/></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5.xml"/><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wmf"/><Relationship Id="rId2" Type="http://schemas.openxmlformats.org/officeDocument/2006/relationships/image" Target="../media/image94.png"/><Relationship Id="rId1"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2.wmf"/><Relationship Id="rId1" Type="http://schemas.openxmlformats.org/officeDocument/2006/relationships/image" Target="../media/image101.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tif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6.png"/><Relationship Id="rId2" Type="http://schemas.openxmlformats.org/officeDocument/2006/relationships/image" Target="../media/image105.wmf"/><Relationship Id="rId1" Type="http://schemas.openxmlformats.org/officeDocument/2006/relationships/image" Target="../media/image10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wmf"/><Relationship Id="rId1" Type="http://schemas.openxmlformats.org/officeDocument/2006/relationships/image" Target="../media/image10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5.wmf"/><Relationship Id="rId1"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111.wmf"/><Relationship Id="rId3" Type="http://schemas.openxmlformats.org/officeDocument/2006/relationships/oleObject" Target="../embeddings/oleObject3.bin"/><Relationship Id="rId2" Type="http://schemas.openxmlformats.org/officeDocument/2006/relationships/image" Target="../media/image110.wmf"/><Relationship Id="rId1" Type="http://schemas.openxmlformats.org/officeDocument/2006/relationships/image" Target="../media/image109.wmf"/></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wmf"/><Relationship Id="rId3" Type="http://schemas.openxmlformats.org/officeDocument/2006/relationships/oleObject" Target="../embeddings/oleObject4.bin"/><Relationship Id="rId2" Type="http://schemas.openxmlformats.org/officeDocument/2006/relationships/image" Target="../media/image110.wmf"/><Relationship Id="rId1" Type="http://schemas.openxmlformats.org/officeDocument/2006/relationships/image" Target="../media/image109.wmf"/></Relationships>
</file>

<file path=ppt/slides/_rels/slide69.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5.wmf"/><Relationship Id="rId3" Type="http://schemas.openxmlformats.org/officeDocument/2006/relationships/oleObject" Target="../embeddings/oleObject5.bin"/><Relationship Id="rId2" Type="http://schemas.openxmlformats.org/officeDocument/2006/relationships/image" Target="../media/image110.wmf"/><Relationship Id="rId1" Type="http://schemas.openxmlformats.org/officeDocument/2006/relationships/image" Target="../media/image109.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image" Target="../media/image118.png"/><Relationship Id="rId6" Type="http://schemas.openxmlformats.org/officeDocument/2006/relationships/image" Target="../media/image116.png"/><Relationship Id="rId5" Type="http://schemas.openxmlformats.org/officeDocument/2006/relationships/image" Target="../media/image113.png"/><Relationship Id="rId4" Type="http://schemas.openxmlformats.org/officeDocument/2006/relationships/image" Target="../media/image117.wmf"/><Relationship Id="rId3" Type="http://schemas.openxmlformats.org/officeDocument/2006/relationships/oleObject" Target="../embeddings/oleObject6.bin"/><Relationship Id="rId2" Type="http://schemas.openxmlformats.org/officeDocument/2006/relationships/image" Target="../media/image110.wmf"/><Relationship Id="rId1" Type="http://schemas.openxmlformats.org/officeDocument/2006/relationships/image" Target="../media/image109.wmf"/></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6.png"/><Relationship Id="rId3" Type="http://schemas.openxmlformats.org/officeDocument/2006/relationships/image" Target="../media/image113.png"/><Relationship Id="rId2" Type="http://schemas.openxmlformats.org/officeDocument/2006/relationships/image" Target="../media/image110.wmf"/><Relationship Id="rId1" Type="http://schemas.openxmlformats.org/officeDocument/2006/relationships/image" Target="../media/image109.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2.wmf"/><Relationship Id="rId1" Type="http://schemas.openxmlformats.org/officeDocument/2006/relationships/image" Target="../media/image12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5.png"/><Relationship Id="rId1"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7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1.png"/><Relationship Id="rId2" Type="http://schemas.openxmlformats.org/officeDocument/2006/relationships/image" Target="../media/image128.png"/><Relationship Id="rId1" Type="http://schemas.openxmlformats.org/officeDocument/2006/relationships/image" Target="../media/image127.w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3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wmf"/><Relationship Id="rId1" Type="http://schemas.openxmlformats.org/officeDocument/2006/relationships/image" Target="../media/image11.wmf"/></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134.wmf"/><Relationship Id="rId1" Type="http://schemas.openxmlformats.org/officeDocument/2006/relationships/image" Target="../media/image133.wmf"/></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82.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138.wmf"/><Relationship Id="rId3" Type="http://schemas.openxmlformats.org/officeDocument/2006/relationships/oleObject" Target="../embeddings/oleObject7.bin"/><Relationship Id="rId2" Type="http://schemas.openxmlformats.org/officeDocument/2006/relationships/image" Target="../media/image137.wmf"/><Relationship Id="rId1" Type="http://schemas.openxmlformats.org/officeDocument/2006/relationships/image" Target="../media/image136.wmf"/></Relationships>
</file>

<file path=ppt/slides/_rels/slide83.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141.wmf"/><Relationship Id="rId3" Type="http://schemas.openxmlformats.org/officeDocument/2006/relationships/oleObject" Target="../embeddings/oleObject8.bin"/><Relationship Id="rId2" Type="http://schemas.openxmlformats.org/officeDocument/2006/relationships/image" Target="../media/image140.wmf"/><Relationship Id="rId1" Type="http://schemas.openxmlformats.org/officeDocument/2006/relationships/image" Target="../media/image139.wm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39.wmf"/></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wmf"/><Relationship Id="rId1" Type="http://schemas.openxmlformats.org/officeDocument/2006/relationships/image" Target="../media/image14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wmf"/><Relationship Id="rId1" Type="http://schemas.openxmlformats.org/officeDocument/2006/relationships/image" Target="../media/image147.wmf"/></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wmf"/><Relationship Id="rId1" Type="http://schemas.openxmlformats.org/officeDocument/2006/relationships/image" Target="../media/image149.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wmf"/><Relationship Id="rId1" Type="http://schemas.openxmlformats.org/officeDocument/2006/relationships/image" Target="../media/image151.w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image" Target="../media/image13.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55.wmf"/><Relationship Id="rId3" Type="http://schemas.openxmlformats.org/officeDocument/2006/relationships/image" Target="../media/image154.png"/><Relationship Id="rId2" Type="http://schemas.openxmlformats.org/officeDocument/2006/relationships/image" Target="../media/image153.wmf"/><Relationship Id="rId1" Type="http://schemas.openxmlformats.org/officeDocument/2006/relationships/oleObject" Target="../embeddings/oleObject9.bin"/></Relationships>
</file>

<file path=ppt/slides/_rels/slide92.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2.png"/><Relationship Id="rId1" Type="http://schemas.openxmlformats.org/officeDocument/2006/relationships/image" Target="../media/image161.w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5.wmf"/><Relationship Id="rId1" Type="http://schemas.openxmlformats.org/officeDocument/2006/relationships/image" Target="../media/image16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7.wmf"/><Relationship Id="rId1" Type="http://schemas.openxmlformats.org/officeDocument/2006/relationships/image" Target="../media/image1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9.wmf"/><Relationship Id="rId1" Type="http://schemas.openxmlformats.org/officeDocument/2006/relationships/image" Target="../media/image16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0066FF"/>
                </a:solidFill>
                <a:latin typeface="黑体" panose="02010609060101010101" pitchFamily="49" charset="-122"/>
                <a:ea typeface="黑体" panose="02010609060101010101" pitchFamily="49" charset="-122"/>
              </a:rPr>
              <a:t>第九章 形态学图像处理</a:t>
            </a:r>
            <a:endParaRPr lang="zh-CN" altLang="en-US" dirty="0">
              <a:solidFill>
                <a:srgbClr val="0066FF"/>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预备知识</a:t>
            </a:r>
            <a:endParaRPr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7813" y="1530350"/>
            <a:ext cx="8399462" cy="341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4959350"/>
            <a:ext cx="8532812"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6"/>
          <p:cNvSpPr>
            <a:spLocks noChangeArrowheads="1"/>
          </p:cNvSpPr>
          <p:nvPr/>
        </p:nvSpPr>
        <p:spPr bwMode="auto">
          <a:xfrm>
            <a:off x="0" y="1916832"/>
            <a:ext cx="2293938" cy="1132756"/>
          </a:xfrm>
          <a:prstGeom prst="wedgeRoundRectCallout">
            <a:avLst>
              <a:gd name="adj1" fmla="val 37269"/>
              <a:gd name="adj2" fmla="val 62861"/>
              <a:gd name="adj3" fmla="val 1666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0" hangingPunct="0"/>
            <a:r>
              <a:rPr lang="zh-CN" altLang="en-US" dirty="0">
                <a:latin typeface="Times New Roman" panose="02020603050405020304" pitchFamily="18" charset="0"/>
                <a:cs typeface="Times New Roman" panose="02020603050405020304" pitchFamily="18" charset="0"/>
              </a:rPr>
              <a:t>当结构元</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的中心位于集合</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的边界上，容纳它的全部元素</a:t>
            </a:r>
            <a:endParaRPr lang="en-US" altLang="zh-CN" dirty="0">
              <a:latin typeface="Times New Roman" panose="02020603050405020304" pitchFamily="18" charset="0"/>
              <a:cs typeface="Times New Roman" panose="02020603050405020304" pitchFamily="18" charset="0"/>
            </a:endParaRPr>
          </a:p>
        </p:txBody>
      </p:sp>
      <p:sp>
        <p:nvSpPr>
          <p:cNvPr id="7" name="Rectangle 7"/>
          <p:cNvSpPr>
            <a:spLocks noChangeArrowheads="1"/>
          </p:cNvSpPr>
          <p:nvPr/>
        </p:nvSpPr>
        <p:spPr bwMode="auto">
          <a:xfrm>
            <a:off x="5094288" y="3265488"/>
            <a:ext cx="3643312" cy="1771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8"/>
          <p:cNvSpPr>
            <a:spLocks noChangeArrowheads="1"/>
          </p:cNvSpPr>
          <p:nvPr/>
        </p:nvSpPr>
        <p:spPr bwMode="auto">
          <a:xfrm>
            <a:off x="6754813" y="1604963"/>
            <a:ext cx="2293937" cy="814387"/>
          </a:xfrm>
          <a:prstGeom prst="wedgeRoundRectCallout">
            <a:avLst>
              <a:gd name="adj1" fmla="val -128616"/>
              <a:gd name="adj2" fmla="val 228949"/>
              <a:gd name="adj3" fmla="val 16667"/>
            </a:avLst>
          </a:prstGeom>
          <a:noFill/>
          <a:ln w="9525" cap="rnd">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的中心遍历</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的所有元素</a:t>
            </a:r>
            <a:endParaRPr lang="en-US" altLang="zh-CN" dirty="0">
              <a:latin typeface="Times New Roman" panose="02020603050405020304" pitchFamily="18" charset="0"/>
              <a:cs typeface="Times New Roman" panose="02020603050405020304" pitchFamily="18" charset="0"/>
            </a:endParaRPr>
          </a:p>
        </p:txBody>
      </p:sp>
      <p:sp>
        <p:nvSpPr>
          <p:cNvPr id="9" name="AutoShape 9"/>
          <p:cNvSpPr>
            <a:spLocks noChangeArrowheads="1"/>
          </p:cNvSpPr>
          <p:nvPr/>
        </p:nvSpPr>
        <p:spPr bwMode="auto">
          <a:xfrm>
            <a:off x="6677025" y="3645024"/>
            <a:ext cx="2352675" cy="1969964"/>
          </a:xfrm>
          <a:prstGeom prst="wedgeRoundRectCallout">
            <a:avLst>
              <a:gd name="adj1" fmla="val -188329"/>
              <a:gd name="adj2" fmla="val 12245"/>
              <a:gd name="adj3" fmla="val 16667"/>
            </a:avLst>
          </a:prstGeom>
          <a:noFill/>
          <a:ln w="9525" cap="rnd">
            <a:solidFill>
              <a:schemeClr val="tx1"/>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eaLnBrk="0" hangingPunct="0"/>
            <a:r>
              <a:rPr lang="zh-CN" altLang="en-US" dirty="0">
                <a:latin typeface="Times New Roman" panose="02020603050405020304" pitchFamily="18" charset="0"/>
                <a:cs typeface="Times New Roman" panose="02020603050405020304" pitchFamily="18" charset="0"/>
              </a:rPr>
              <a:t>在</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的原点所处的每个位置，如果</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完全包含在</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中，那么这个位置就是新集合的元素，否则不是</a:t>
            </a:r>
            <a:endParaRPr lang="en-US" altLang="zh-CN" dirty="0">
              <a:latin typeface="Times New Roman" panose="02020603050405020304" pitchFamily="18" charset="0"/>
              <a:cs typeface="Times New Roman" panose="02020603050405020304" pitchFamily="18" charset="0"/>
            </a:endParaRPr>
          </a:p>
        </p:txBody>
      </p:sp>
      <p:sp>
        <p:nvSpPr>
          <p:cNvPr id="10" name="Rectangle 10"/>
          <p:cNvSpPr>
            <a:spLocks noChangeArrowheads="1"/>
          </p:cNvSpPr>
          <p:nvPr/>
        </p:nvSpPr>
        <p:spPr bwMode="auto">
          <a:xfrm>
            <a:off x="223838" y="3228975"/>
            <a:ext cx="4789487" cy="18589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1" nodeType="clickEffect">
                                  <p:stCondLst>
                                    <p:cond delay="0"/>
                                  </p:stCondLst>
                                  <p:childTnLst>
                                    <p:animEffect transition="out" filter="dissolv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9" presetClass="exit" presetSubtype="0" fill="hold" grpId="1" nodeType="withEffect">
                                  <p:stCondLst>
                                    <p:cond delay="0"/>
                                  </p:stCondLst>
                                  <p:childTnLst>
                                    <p:animEffect transition="out" filter="dissolv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par>
                          <p:cTn id="34" fill="hold">
                            <p:stCondLst>
                              <p:cond delay="500"/>
                            </p:stCondLst>
                            <p:childTnLst>
                              <p:par>
                                <p:cTn id="35" presetID="3" presetClass="exit" presetSubtype="10" fill="hold" grpId="0" nodeType="afterEffect">
                                  <p:stCondLst>
                                    <p:cond delay="0"/>
                                  </p:stCondLst>
                                  <p:childTnLst>
                                    <p:animEffect transition="out" filter="blinds(horizontal)">
                                      <p:cBhvr>
                                        <p:cTn id="36" dur="1000"/>
                                        <p:tgtEl>
                                          <p:spTgt spid="7"/>
                                        </p:tgtEl>
                                      </p:cBhvr>
                                    </p:animEffect>
                                    <p:set>
                                      <p:cBhvr>
                                        <p:cTn id="37"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P spid="9" grpId="1" animBg="1"/>
      <p:bldP spid="1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形态学梯度</a:t>
            </a:r>
            <a:endParaRPr lang="en-US" altLang="zh-CN" sz="3200" dirty="0"/>
          </a:p>
        </p:txBody>
      </p:sp>
      <p:pic>
        <p:nvPicPr>
          <p:cNvPr id="9728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8588" y="1112838"/>
            <a:ext cx="4981575" cy="49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4313" y="1165225"/>
            <a:ext cx="1636712"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部分基本算法</a:t>
                </a:r>
                <a:endParaRPr lang="en-US" altLang="zh-CN" dirty="0"/>
              </a:p>
              <a:p>
                <a:pPr lvl="1">
                  <a:lnSpc>
                    <a:spcPct val="130000"/>
                  </a:lnSpc>
                </a:pPr>
                <a:r>
                  <a:rPr lang="en-US" altLang="zh-CN" dirty="0">
                    <a:solidFill>
                      <a:srgbClr val="0066FF"/>
                    </a:solidFill>
                  </a:rPr>
                  <a:t>Top-hat Transformation</a:t>
                </a:r>
                <a:r>
                  <a:rPr lang="zh-CN" altLang="en-US" dirty="0">
                    <a:solidFill>
                      <a:srgbClr val="0066FF"/>
                    </a:solidFill>
                  </a:rPr>
                  <a:t>（顶帽变换）</a:t>
                </a:r>
                <a:endParaRPr lang="en-US" altLang="zh-CN" dirty="0">
                  <a:solidFill>
                    <a:srgbClr val="0066FF"/>
                  </a:solidFill>
                </a:endParaRPr>
              </a:p>
              <a:p>
                <a:pPr marL="457200" lvl="1" indent="0">
                  <a:lnSpc>
                    <a:spcPct val="13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m:rPr>
                              <m:nor/>
                            </m:rPr>
                            <a:rPr lang="en-US" altLang="zh-CN" b="0" i="0" smtClean="0">
                              <a:latin typeface="Cambria Math" panose="02040503050406030204" pitchFamily="18" charset="0"/>
                            </a:rPr>
                            <m:t>hat</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dirty="0"/>
              </a:p>
              <a:p>
                <a:pPr marL="457200" lvl="1" indent="0">
                  <a:lnSpc>
                    <a:spcPct val="130000"/>
                  </a:lnSpc>
                  <a:buNone/>
                </a:pPr>
                <a:r>
                  <a:rPr lang="zh-CN" altLang="en-US" dirty="0"/>
                  <a:t>用于提取暗背景上的亮物体</a:t>
                </a:r>
                <a:endParaRPr lang="en-US" altLang="zh-CN" dirty="0"/>
              </a:p>
              <a:p>
                <a:pPr lvl="1">
                  <a:lnSpc>
                    <a:spcPct val="130000"/>
                  </a:lnSpc>
                </a:pPr>
                <a:r>
                  <a:rPr lang="en-US" altLang="zh-CN" dirty="0">
                    <a:solidFill>
                      <a:srgbClr val="0066FF"/>
                    </a:solidFill>
                  </a:rPr>
                  <a:t>Bottom-hat Transformation</a:t>
                </a:r>
                <a:r>
                  <a:rPr lang="zh-CN" altLang="en-US" dirty="0">
                    <a:solidFill>
                      <a:srgbClr val="0066FF"/>
                    </a:solidFill>
                  </a:rPr>
                  <a:t>（底帽变换）</a:t>
                </a:r>
                <a:endParaRPr lang="en-US" altLang="zh-CN" dirty="0"/>
              </a:p>
              <a:p>
                <a:pPr marL="457200" lvl="1" indent="0">
                  <a:lnSpc>
                    <a:spcPct val="130000"/>
                  </a:lnSpc>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𝐵</m:t>
                          </m:r>
                        </m:e>
                        <m:sub>
                          <m:r>
                            <m:rPr>
                              <m:nor/>
                            </m:rPr>
                            <a:rPr lang="en-US" altLang="zh-CN">
                              <a:latin typeface="Cambria Math" panose="02040503050406030204" pitchFamily="18" charset="0"/>
                            </a:rPr>
                            <m:t>hat</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𝑓</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𝑏</m:t>
                          </m:r>
                        </m:e>
                      </m:d>
                      <m:r>
                        <a:rPr lang="en-US" altLang="zh-CN" b="0" i="0" smtClean="0">
                          <a:latin typeface="Cambria Math" panose="02040503050406030204" pitchFamily="18" charset="0"/>
                        </a:rPr>
                        <m:t>−</m:t>
                      </m:r>
                      <m:r>
                        <a:rPr lang="en-US" altLang="zh-CN" b="0" i="1" smtClean="0">
                          <a:latin typeface="Cambria Math" panose="02040503050406030204" pitchFamily="18" charset="0"/>
                        </a:rPr>
                        <m:t>𝑓</m:t>
                      </m:r>
                    </m:oMath>
                  </m:oMathPara>
                </a14:m>
                <a:endParaRPr lang="en-US" altLang="zh-CN" b="0" dirty="0"/>
              </a:p>
              <a:p>
                <a:pPr marL="457200" lvl="1" indent="0">
                  <a:lnSpc>
                    <a:spcPct val="130000"/>
                  </a:lnSpc>
                  <a:buNone/>
                </a:pPr>
                <a:r>
                  <a:rPr lang="zh-CN" altLang="en-US" dirty="0"/>
                  <a:t>用于提取亮背景上的暗物体</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57150"/>
            <a:ext cx="8540750" cy="1143000"/>
          </a:xfrm>
        </p:spPr>
        <p:txBody>
          <a:bodyPr/>
          <a:lstStyle/>
          <a:p>
            <a:pPr eaLnBrk="1" hangingPunct="1"/>
            <a:r>
              <a:rPr lang="zh-CN" altLang="en-US" sz="2800" dirty="0"/>
              <a:t>图像分割中采用顶帽变换</a:t>
            </a:r>
            <a:endParaRPr lang="en-US" altLang="zh-CN" sz="2800" dirty="0"/>
          </a:p>
        </p:txBody>
      </p:sp>
      <p:pic>
        <p:nvPicPr>
          <p:cNvPr id="10035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5388" y="1136650"/>
            <a:ext cx="7059612"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5761038"/>
            <a:ext cx="7523163"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3718" name="Rectangle 6"/>
          <p:cNvSpPr>
            <a:spLocks noChangeArrowheads="1"/>
          </p:cNvSpPr>
          <p:nvPr/>
        </p:nvSpPr>
        <p:spPr bwMode="auto">
          <a:xfrm>
            <a:off x="4732338" y="1146175"/>
            <a:ext cx="2379662" cy="2322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3719" name="Rectangle 7"/>
          <p:cNvSpPr>
            <a:spLocks noChangeArrowheads="1"/>
          </p:cNvSpPr>
          <p:nvPr/>
        </p:nvSpPr>
        <p:spPr bwMode="auto">
          <a:xfrm>
            <a:off x="1182688" y="3462338"/>
            <a:ext cx="2379662" cy="2322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3720" name="Rectangle 8"/>
          <p:cNvSpPr>
            <a:spLocks noChangeArrowheads="1"/>
          </p:cNvSpPr>
          <p:nvPr/>
        </p:nvSpPr>
        <p:spPr bwMode="auto">
          <a:xfrm>
            <a:off x="3563938" y="3476625"/>
            <a:ext cx="2322512" cy="2322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43721" name="Rectangle 9"/>
          <p:cNvSpPr>
            <a:spLocks noChangeArrowheads="1"/>
          </p:cNvSpPr>
          <p:nvPr/>
        </p:nvSpPr>
        <p:spPr bwMode="auto">
          <a:xfrm>
            <a:off x="5908675" y="3484563"/>
            <a:ext cx="2322513" cy="2322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43718"/>
                                        </p:tgtEl>
                                      </p:cBhvr>
                                    </p:animEffect>
                                    <p:set>
                                      <p:cBhvr>
                                        <p:cTn id="7" dur="1" fill="hold">
                                          <p:stCondLst>
                                            <p:cond delay="499"/>
                                          </p:stCondLst>
                                        </p:cTn>
                                        <p:tgtEl>
                                          <p:spTgt spid="2437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43719"/>
                                        </p:tgtEl>
                                      </p:cBhvr>
                                    </p:animEffect>
                                    <p:set>
                                      <p:cBhvr>
                                        <p:cTn id="12" dur="1" fill="hold">
                                          <p:stCondLst>
                                            <p:cond delay="499"/>
                                          </p:stCondLst>
                                        </p:cTn>
                                        <p:tgtEl>
                                          <p:spTgt spid="2437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43720"/>
                                        </p:tgtEl>
                                      </p:cBhvr>
                                    </p:animEffect>
                                    <p:set>
                                      <p:cBhvr>
                                        <p:cTn id="17" dur="1" fill="hold">
                                          <p:stCondLst>
                                            <p:cond delay="499"/>
                                          </p:stCondLst>
                                        </p:cTn>
                                        <p:tgtEl>
                                          <p:spTgt spid="2437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43721"/>
                                        </p:tgtEl>
                                      </p:cBhvr>
                                    </p:animEffect>
                                    <p:set>
                                      <p:cBhvr>
                                        <p:cTn id="22" dur="1" fill="hold">
                                          <p:stCondLst>
                                            <p:cond delay="499"/>
                                          </p:stCondLst>
                                        </p:cTn>
                                        <p:tgtEl>
                                          <p:spTgt spid="2437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8" grpId="0" animBg="1"/>
      <p:bldP spid="243719" grpId="0" animBg="1"/>
      <p:bldP spid="243720" grpId="0" animBg="1"/>
      <p:bldP spid="2437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Preliminaries </a:t>
            </a:r>
            <a:r>
              <a:rPr lang="zh-CN" altLang="en-US" sz="2400" dirty="0"/>
              <a:t>（预备知识）</a:t>
            </a:r>
            <a:r>
              <a:rPr lang="en-US" altLang="zh-CN" sz="2400" dirty="0"/>
              <a:t> </a:t>
            </a:r>
            <a:endParaRPr lang="en-US" altLang="zh-CN" sz="2400" dirty="0"/>
          </a:p>
          <a:p>
            <a:pPr>
              <a:lnSpc>
                <a:spcPct val="120000"/>
              </a:lnSpc>
            </a:pPr>
            <a:r>
              <a:rPr lang="en-US" altLang="zh-CN" sz="2400" dirty="0">
                <a:solidFill>
                  <a:srgbClr val="FF0000"/>
                </a:solidFill>
              </a:rPr>
              <a:t>Erosion and Dilation </a:t>
            </a:r>
            <a:r>
              <a:rPr lang="zh-CN" altLang="en-US" sz="2400" dirty="0">
                <a:solidFill>
                  <a:srgbClr val="FF0000"/>
                </a:solidFill>
              </a:rPr>
              <a:t>（腐蚀和膨胀）</a:t>
            </a:r>
            <a:r>
              <a:rPr lang="en-US" altLang="zh-CN" sz="2400" dirty="0">
                <a:solidFill>
                  <a:srgbClr val="FF0000"/>
                </a:solidFill>
              </a:rPr>
              <a:t> </a:t>
            </a:r>
            <a:endParaRPr lang="en-US" altLang="zh-CN" sz="2400" dirty="0">
              <a:solidFill>
                <a:srgbClr val="FF0000"/>
              </a:solidFill>
            </a:endParaRPr>
          </a:p>
          <a:p>
            <a:pPr>
              <a:lnSpc>
                <a:spcPct val="120000"/>
              </a:lnSpc>
            </a:pPr>
            <a:r>
              <a:rPr lang="en-US" altLang="zh-CN" sz="2400" dirty="0">
                <a:solidFill>
                  <a:srgbClr val="FF0000"/>
                </a:solidFill>
              </a:rPr>
              <a:t>Opening and Closing </a:t>
            </a:r>
            <a:r>
              <a:rPr lang="zh-CN" altLang="en-US" sz="2400" dirty="0">
                <a:solidFill>
                  <a:srgbClr val="FF0000"/>
                </a:solidFill>
              </a:rPr>
              <a:t>（开操作与闭操作）</a:t>
            </a:r>
            <a:endParaRPr lang="en-US" altLang="zh-CN" sz="2400" dirty="0">
              <a:solidFill>
                <a:srgbClr val="FF0000"/>
              </a:solidFill>
            </a:endParaRPr>
          </a:p>
          <a:p>
            <a:pPr>
              <a:lnSpc>
                <a:spcPct val="120000"/>
              </a:lnSpc>
            </a:pPr>
            <a:r>
              <a:rPr lang="en-US" altLang="zh-CN" sz="2400" dirty="0"/>
              <a:t>The Hit-or-miss Transformation  </a:t>
            </a:r>
            <a:r>
              <a:rPr lang="zh-CN" altLang="en-US" sz="2400" dirty="0"/>
              <a:t>（击中与击不中变换）</a:t>
            </a:r>
            <a:endParaRPr lang="en-US" altLang="zh-CN" sz="2400" dirty="0"/>
          </a:p>
          <a:p>
            <a:pPr>
              <a:lnSpc>
                <a:spcPct val="120000"/>
              </a:lnSpc>
            </a:pPr>
            <a:r>
              <a:rPr lang="en-US" altLang="zh-CN" sz="2400" dirty="0"/>
              <a:t>Some Basic Morphological Algorithms </a:t>
            </a:r>
            <a:r>
              <a:rPr lang="zh-CN" altLang="en-US" sz="2400" dirty="0"/>
              <a:t>（一些基本的形态学算法）</a:t>
            </a:r>
            <a:endParaRPr lang="en-US" altLang="zh-CN" sz="2400" dirty="0"/>
          </a:p>
          <a:p>
            <a:pPr>
              <a:lnSpc>
                <a:spcPct val="120000"/>
              </a:lnSpc>
            </a:pPr>
            <a:r>
              <a:rPr lang="en-US" altLang="zh-CN" sz="2400" dirty="0"/>
              <a:t>Gray-scale Morphology </a:t>
            </a:r>
            <a:r>
              <a:rPr lang="zh-CN" altLang="en-US" sz="2400" dirty="0"/>
              <a:t>（灰度级形态学）</a:t>
            </a:r>
            <a:endParaRPr lang="en-US" altLang="zh-C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预备知识</a:t>
            </a:r>
            <a:endParaRPr kumimoji="1" lang="zh-CN" altLang="en-US" dirty="0"/>
          </a:p>
        </p:txBody>
      </p:sp>
      <p:graphicFrame>
        <p:nvGraphicFramePr>
          <p:cNvPr id="6" name="表格 5"/>
          <p:cNvGraphicFramePr>
            <a:graphicFrameLocks noGrp="1"/>
          </p:cNvGraphicFramePr>
          <p:nvPr/>
        </p:nvGraphicFramePr>
        <p:xfrm>
          <a:off x="755576" y="1123917"/>
          <a:ext cx="3768084" cy="3048000"/>
        </p:xfrm>
        <a:graphic>
          <a:graphicData uri="http://schemas.openxmlformats.org/drawingml/2006/table">
            <a:tbl>
              <a:tblPr firstRow="1" bandRow="1">
                <a:tableStyleId>{5940675A-B579-460E-94D1-54222C63F5DA}</a:tableStyleId>
              </a:tblPr>
              <a:tblGrid>
                <a:gridCol w="314007"/>
                <a:gridCol w="314007"/>
                <a:gridCol w="314007"/>
                <a:gridCol w="314007"/>
                <a:gridCol w="314007"/>
                <a:gridCol w="314007"/>
                <a:gridCol w="314007"/>
                <a:gridCol w="314007"/>
                <a:gridCol w="314007"/>
                <a:gridCol w="314007"/>
                <a:gridCol w="314007"/>
                <a:gridCol w="314007"/>
              </a:tblGrid>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solidFill>
                      <a:srgbClr val="92D050"/>
                    </a:solidFill>
                  </a:tcP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solidFill>
                      <a:schemeClr val="accent2">
                        <a:lumMod val="60000"/>
                        <a:lumOff val="40000"/>
                      </a:schemeClr>
                    </a:solidFill>
                  </a:tcP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solidFill>
                      <a:srgbClr val="FFFF00"/>
                    </a:solidFill>
                  </a:tcP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1</a:t>
                      </a:r>
                      <a:endParaRPr lang="zh-CN" altLang="en-US" sz="1400" dirty="0"/>
                    </a:p>
                  </a:txBody>
                  <a:tcPr anchor="ctr"/>
                </a:tc>
                <a:tc>
                  <a:txBody>
                    <a:bodyPr/>
                    <a:lstStyle/>
                    <a:p>
                      <a:pPr algn="ctr"/>
                      <a:r>
                        <a:rPr lang="en-US" altLang="zh-CN" sz="1400" dirty="0"/>
                        <a:t>0</a:t>
                      </a:r>
                      <a:endParaRPr lang="zh-CN" altLang="en-US" sz="1400" dirty="0"/>
                    </a:p>
                  </a:txBody>
                  <a:tcPr anchor="ctr"/>
                </a:tc>
              </a:tr>
              <a:tr h="220429">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c>
                  <a:txBody>
                    <a:bodyPr/>
                    <a:lstStyle/>
                    <a:p>
                      <a:pPr algn="ctr"/>
                      <a:r>
                        <a:rPr lang="en-US" altLang="zh-CN" sz="1400" dirty="0"/>
                        <a:t>0</a:t>
                      </a:r>
                      <a:endParaRPr lang="zh-CN" altLang="en-US" sz="1400" dirty="0"/>
                    </a:p>
                  </a:txBody>
                  <a:tcPr anchor="ctr"/>
                </a:tc>
              </a:tr>
            </a:tbl>
          </a:graphicData>
        </a:graphic>
      </p:graphicFrame>
      <p:sp>
        <p:nvSpPr>
          <p:cNvPr id="7" name="文本框 6"/>
          <p:cNvSpPr txBox="1"/>
          <p:nvPr/>
        </p:nvSpPr>
        <p:spPr>
          <a:xfrm>
            <a:off x="223921" y="2402294"/>
            <a:ext cx="317716" cy="369332"/>
          </a:xfrm>
          <a:prstGeom prst="rect">
            <a:avLst/>
          </a:prstGeom>
          <a:noFill/>
        </p:spPr>
        <p:txBody>
          <a:bodyPr wrap="none" rtlCol="0">
            <a:spAutoFit/>
          </a:bodyPr>
          <a:lstStyle/>
          <a:p>
            <a:r>
              <a:rPr kumimoji="1" lang="en-US" altLang="zh-CN" dirty="0"/>
              <a:t>A</a:t>
            </a:r>
            <a:endParaRPr kumimoji="1" lang="zh-CN" altLang="en-US" dirty="0"/>
          </a:p>
        </p:txBody>
      </p:sp>
      <p:sp>
        <p:nvSpPr>
          <p:cNvPr id="8" name="文本框 7"/>
          <p:cNvSpPr txBox="1"/>
          <p:nvPr/>
        </p:nvSpPr>
        <p:spPr>
          <a:xfrm>
            <a:off x="231937" y="1499923"/>
            <a:ext cx="309700" cy="369332"/>
          </a:xfrm>
          <a:prstGeom prst="rect">
            <a:avLst/>
          </a:prstGeom>
          <a:noFill/>
        </p:spPr>
        <p:txBody>
          <a:bodyPr wrap="none" rtlCol="0">
            <a:spAutoFit/>
          </a:bodyPr>
          <a:lstStyle/>
          <a:p>
            <a:r>
              <a:rPr kumimoji="1" lang="en-US" altLang="zh-CN" dirty="0"/>
              <a:t>B</a:t>
            </a:r>
            <a:endParaRPr kumimoji="1" lang="zh-CN" altLang="en-US" dirty="0"/>
          </a:p>
        </p:txBody>
      </p:sp>
      <p:sp>
        <p:nvSpPr>
          <p:cNvPr id="9" name="文本框 8"/>
          <p:cNvSpPr txBox="1"/>
          <p:nvPr/>
        </p:nvSpPr>
        <p:spPr>
          <a:xfrm>
            <a:off x="4611450" y="1139407"/>
            <a:ext cx="308098"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C</a:t>
            </a:r>
            <a:endParaRPr kumimoji="1" lang="zh-CN" altLang="en-US" dirty="0"/>
          </a:p>
        </p:txBody>
      </p:sp>
      <p:cxnSp>
        <p:nvCxnSpPr>
          <p:cNvPr id="11" name="直线箭头连接符 10"/>
          <p:cNvCxnSpPr>
            <a:stCxn id="7" idx="3"/>
          </p:cNvCxnSpPr>
          <p:nvPr/>
        </p:nvCxnSpPr>
        <p:spPr>
          <a:xfrm>
            <a:off x="541637" y="2586960"/>
            <a:ext cx="889911" cy="2388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8" idx="3"/>
          </p:cNvCxnSpPr>
          <p:nvPr/>
        </p:nvCxnSpPr>
        <p:spPr>
          <a:xfrm>
            <a:off x="541637" y="1684589"/>
            <a:ext cx="86601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p:cNvCxnSpPr>
            <a:stCxn id="9" idx="1"/>
          </p:cNvCxnSpPr>
          <p:nvPr/>
        </p:nvCxnSpPr>
        <p:spPr>
          <a:xfrm flipH="1">
            <a:off x="3923928" y="1324073"/>
            <a:ext cx="687522" cy="2327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文本框 15"/>
              <p:cNvSpPr txBox="1"/>
              <p:nvPr/>
            </p:nvSpPr>
            <p:spPr>
              <a:xfrm>
                <a:off x="5543155" y="1520905"/>
                <a:ext cx="1588575" cy="73077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3"/>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
                        </m:e>
                      </m:d>
                    </m:oMath>
                  </m:oMathPara>
                </a14:m>
                <a:endParaRPr kumimoji="1"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5543155" y="1520905"/>
                <a:ext cx="1588575" cy="730777"/>
              </a:xfrm>
              <a:prstGeom prst="rect">
                <a:avLst/>
              </a:prstGeom>
              <a:blipFill rotWithShape="1">
                <a:blip r:embed="rId1"/>
                <a:stretch>
                  <a:fillRect l="-15" t="-11" r="-1316" b="8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543154" y="2618873"/>
                <a:ext cx="1593898" cy="73257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m>
                            <m:mPr>
                              <m:mcs>
                                <m:mc>
                                  <m:mcPr>
                                    <m:count m:val="3"/>
                                    <m:mcJc m:val="center"/>
                                  </m:mcPr>
                                </m:mc>
                              </m:mcs>
                              <m:ctrlPr>
                                <a:rPr kumimoji="1" lang="en-US" altLang="zh-CN" b="0" i="1" smtClean="0">
                                  <a:latin typeface="Cambria Math" panose="02040503050406030204" pitchFamily="18" charset="0"/>
                                </a:rPr>
                              </m:ctrlPr>
                            </m:mPr>
                            <m:mr>
                              <m:e>
                                <m:r>
                                  <m:rPr>
                                    <m:brk m:alnAt="7"/>
                                  </m:rP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mr>
                            <m:mr>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1</m:t>
                                </m:r>
                              </m:e>
                            </m:mr>
                            <m:mr>
                              <m:e>
                                <m:r>
                                  <a:rPr kumimoji="1" lang="en-US" altLang="zh-CN" b="0" i="1" smtClean="0">
                                    <a:latin typeface="Cambria Math" panose="02040503050406030204" pitchFamily="18" charset="0"/>
                                  </a:rPr>
                                  <m:t>0</m:t>
                                </m:r>
                              </m:e>
                              <m:e>
                                <m:r>
                                  <a:rPr kumimoji="1" lang="en-US" altLang="zh-CN" b="0" i="1" smtClean="0">
                                    <a:latin typeface="Cambria Math" panose="02040503050406030204" pitchFamily="18" charset="0"/>
                                  </a:rPr>
                                  <m:t>1</m:t>
                                </m:r>
                              </m:e>
                              <m:e>
                                <m:r>
                                  <a:rPr kumimoji="1" lang="en-US" altLang="zh-CN" b="0" i="1" smtClean="0">
                                    <a:latin typeface="Cambria Math" panose="02040503050406030204" pitchFamily="18" charset="0"/>
                                  </a:rPr>
                                  <m:t>0</m:t>
                                </m:r>
                              </m:e>
                            </m:mr>
                          </m:m>
                        </m:e>
                      </m:d>
                    </m:oMath>
                  </m:oMathPara>
                </a14:m>
                <a:endParaRPr kumimoji="1"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5543154" y="2618873"/>
                <a:ext cx="1593898" cy="732573"/>
              </a:xfrm>
              <a:prstGeom prst="rect">
                <a:avLst/>
              </a:prstGeom>
              <a:blipFill rotWithShape="1">
                <a:blip r:embed="rId2"/>
                <a:stretch>
                  <a:fillRect l="-15" t="-18" r="-1137" b="75"/>
                </a:stretch>
              </a:blipFill>
            </p:spPr>
            <p:txBody>
              <a:bodyPr/>
              <a:lstStyle/>
              <a:p>
                <a:r>
                  <a:rPr lang="zh-CN" altLang="en-US">
                    <a:noFill/>
                  </a:rPr>
                  <a:t> </a:t>
                </a:r>
              </a:p>
            </p:txBody>
          </p:sp>
        </mc:Fallback>
      </mc:AlternateContent>
      <p:graphicFrame>
        <p:nvGraphicFramePr>
          <p:cNvPr id="18" name="表格 17"/>
          <p:cNvGraphicFramePr>
            <a:graphicFrameLocks noGrp="1"/>
          </p:cNvGraphicFramePr>
          <p:nvPr/>
        </p:nvGraphicFramePr>
        <p:xfrm>
          <a:off x="1714364" y="4293096"/>
          <a:ext cx="6096000" cy="1854200"/>
        </p:xfrm>
        <a:graphic>
          <a:graphicData uri="http://schemas.openxmlformats.org/drawingml/2006/table">
            <a:tbl>
              <a:tblPr firstRow="1" bandRow="1">
                <a:tableStyleId>{5940675A-B579-460E-94D1-54222C63F5DA}</a:tableStyleId>
              </a:tblPr>
              <a:tblGrid>
                <a:gridCol w="1219200"/>
                <a:gridCol w="1219200"/>
                <a:gridCol w="1219200"/>
                <a:gridCol w="1219200"/>
                <a:gridCol w="1219200"/>
              </a:tblGrid>
              <a:tr h="370840">
                <a:tc>
                  <a:txBody>
                    <a:bodyPr/>
                    <a:lstStyle/>
                    <a:p>
                      <a:pPr algn="ctr"/>
                      <a:endParaRPr lang="zh-CN" altLang="en-US" dirty="0"/>
                    </a:p>
                  </a:txBody>
                  <a:tcPr anchor="ctr"/>
                </a:tc>
                <a:tc>
                  <a:txBody>
                    <a:bodyPr/>
                    <a:lstStyle/>
                    <a:p>
                      <a:pPr algn="ctr"/>
                      <a:endParaRPr lang="zh-CN" altLang="en-US"/>
                    </a:p>
                  </a:txBody>
                  <a:tcPr anchor="ctr"/>
                </a:tc>
                <a:tc>
                  <a:txBody>
                    <a:bodyPr/>
                    <a:lstStyle/>
                    <a:p>
                      <a:pPr algn="ctr"/>
                      <a:r>
                        <a:rPr lang="en-US" altLang="zh-CN" dirty="0"/>
                        <a:t>A</a:t>
                      </a:r>
                      <a:endParaRPr lang="zh-CN" altLang="en-US" dirty="0"/>
                    </a:p>
                  </a:txBody>
                  <a:tcPr anchor="ctr"/>
                </a:tc>
                <a:tc>
                  <a:txBody>
                    <a:bodyPr/>
                    <a:lstStyle/>
                    <a:p>
                      <a:pPr algn="ctr"/>
                      <a:r>
                        <a:rPr lang="en-US" altLang="zh-CN" dirty="0"/>
                        <a:t>B</a:t>
                      </a:r>
                      <a:endParaRPr lang="zh-CN" altLang="en-US" dirty="0"/>
                    </a:p>
                  </a:txBody>
                  <a:tcPr anchor="ctr"/>
                </a:tc>
                <a:tc>
                  <a:txBody>
                    <a:bodyPr/>
                    <a:lstStyle/>
                    <a:p>
                      <a:pPr algn="ctr"/>
                      <a:r>
                        <a:rPr lang="en-US" altLang="zh-CN" dirty="0"/>
                        <a:t>C</a:t>
                      </a:r>
                      <a:endParaRPr lang="zh-CN" altLang="en-US" dirty="0"/>
                    </a:p>
                  </a:txBody>
                  <a:tcPr anchor="ctr"/>
                </a:tc>
              </a:tr>
              <a:tr h="370840">
                <a:tc rowSpan="2">
                  <a:txBody>
                    <a:bodyPr/>
                    <a:lstStyle/>
                    <a:p>
                      <a:pPr algn="ctr"/>
                      <a:r>
                        <a:rPr lang="en-US" altLang="zh-CN" dirty="0"/>
                        <a:t>fit</a:t>
                      </a:r>
                      <a:endParaRPr lang="zh-CN" altLang="en-US" dirty="0"/>
                    </a:p>
                  </a:txBody>
                  <a:tcPr anchor="ctr"/>
                </a:tc>
                <a:tc>
                  <a:txBody>
                    <a:bodyPr/>
                    <a:lstStyle/>
                    <a:p>
                      <a:pPr algn="ctr"/>
                      <a:r>
                        <a:rPr lang="en-US" altLang="zh-CN" dirty="0"/>
                        <a:t>s</a:t>
                      </a:r>
                      <a:r>
                        <a:rPr lang="en-US" altLang="zh-CN" baseline="-25000" dirty="0"/>
                        <a:t>1</a:t>
                      </a:r>
                      <a:endParaRPr lang="zh-CN" altLang="en-US" baseline="-25000" dirty="0"/>
                    </a:p>
                  </a:txBody>
                  <a:tcPr anchor="ctr"/>
                </a:tc>
                <a:tc>
                  <a:txBody>
                    <a:bodyPr/>
                    <a:lstStyle/>
                    <a:p>
                      <a:pPr algn="ctr"/>
                      <a:r>
                        <a:rPr lang="en-US" altLang="zh-CN" dirty="0"/>
                        <a:t>yes</a:t>
                      </a:r>
                      <a:endParaRPr lang="zh-CN" altLang="en-US" dirty="0"/>
                    </a:p>
                  </a:txBody>
                  <a:tcPr anchor="ctr"/>
                </a:tc>
                <a:tc>
                  <a:txBody>
                    <a:bodyPr/>
                    <a:lstStyle/>
                    <a:p>
                      <a:pPr algn="ctr"/>
                      <a:r>
                        <a:rPr lang="en-US" altLang="zh-CN" dirty="0"/>
                        <a:t>no</a:t>
                      </a:r>
                      <a:endParaRPr lang="zh-CN" altLang="en-US" dirty="0"/>
                    </a:p>
                  </a:txBody>
                  <a:tcPr anchor="ctr"/>
                </a:tc>
                <a:tc>
                  <a:txBody>
                    <a:bodyPr/>
                    <a:lstStyle/>
                    <a:p>
                      <a:pPr algn="ctr"/>
                      <a:r>
                        <a:rPr lang="en-US" altLang="zh-CN" dirty="0"/>
                        <a:t>no</a:t>
                      </a:r>
                      <a:endParaRPr lang="zh-CN" altLang="en-US" dirty="0"/>
                    </a:p>
                  </a:txBody>
                  <a:tcPr anchor="ctr"/>
                </a:tc>
              </a:tr>
              <a:tr h="370840">
                <a:tc vMerge="1">
                  <a:tcPr anchor="ctr"/>
                </a:tc>
                <a:tc>
                  <a:txBody>
                    <a:bodyPr/>
                    <a:lstStyle/>
                    <a:p>
                      <a:pPr algn="ctr"/>
                      <a:r>
                        <a:rPr lang="en-US" altLang="zh-CN" dirty="0"/>
                        <a:t>s</a:t>
                      </a:r>
                      <a:r>
                        <a:rPr lang="en-US" altLang="zh-CN" baseline="-25000" dirty="0"/>
                        <a:t>2</a:t>
                      </a:r>
                      <a:endParaRPr lang="zh-CN" altLang="en-US" baseline="-25000"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no</a:t>
                      </a:r>
                      <a:endParaRPr lang="zh-CN" altLang="en-US" dirty="0"/>
                    </a:p>
                  </a:txBody>
                  <a:tcPr anchor="ctr"/>
                </a:tc>
              </a:tr>
              <a:tr h="370840">
                <a:tc rowSpan="2">
                  <a:txBody>
                    <a:bodyPr/>
                    <a:lstStyle/>
                    <a:p>
                      <a:pPr algn="ctr"/>
                      <a:r>
                        <a:rPr lang="en-US" altLang="zh-CN" dirty="0"/>
                        <a:t>hit</a:t>
                      </a:r>
                      <a:endParaRPr lang="zh-CN" altLang="en-US" dirty="0"/>
                    </a:p>
                  </a:txBody>
                  <a:tcPr anchor="ctr"/>
                </a:tc>
                <a:tc>
                  <a:txBody>
                    <a:bodyPr/>
                    <a:lstStyle/>
                    <a:p>
                      <a:pPr algn="ctr"/>
                      <a:r>
                        <a:rPr lang="en-US" altLang="zh-CN" dirty="0"/>
                        <a:t>s</a:t>
                      </a:r>
                      <a:r>
                        <a:rPr lang="en-US" altLang="zh-CN" baseline="-25000" dirty="0"/>
                        <a:t>1</a:t>
                      </a:r>
                      <a:endParaRPr lang="zh-CN" altLang="en-US" baseline="-25000"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yes </a:t>
                      </a:r>
                      <a:endParaRPr lang="zh-CN" altLang="en-US" dirty="0"/>
                    </a:p>
                  </a:txBody>
                  <a:tcPr anchor="ctr"/>
                </a:tc>
              </a:tr>
              <a:tr h="370840">
                <a:tc vMerge="1">
                  <a:tcPr anchor="ctr"/>
                </a:tc>
                <a:tc>
                  <a:txBody>
                    <a:bodyPr/>
                    <a:lstStyle/>
                    <a:p>
                      <a:pPr algn="ctr"/>
                      <a:r>
                        <a:rPr lang="en-US" altLang="zh-CN" dirty="0"/>
                        <a:t>s</a:t>
                      </a:r>
                      <a:r>
                        <a:rPr lang="en-US" altLang="zh-CN" baseline="-25000" dirty="0"/>
                        <a:t>2</a:t>
                      </a:r>
                      <a:endParaRPr lang="zh-CN" altLang="en-US" baseline="-25000"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yes </a:t>
                      </a:r>
                      <a:endParaRPr lang="zh-CN" altLang="en-US" dirty="0"/>
                    </a:p>
                  </a:txBody>
                  <a:tcPr anchor="ctr"/>
                </a:tc>
                <a:tc>
                  <a:txBody>
                    <a:bodyPr/>
                    <a:lstStyle/>
                    <a:p>
                      <a:pPr algn="ctr"/>
                      <a:r>
                        <a:rPr lang="en-US" altLang="zh-CN" dirty="0"/>
                        <a:t>no </a:t>
                      </a:r>
                      <a:endParaRPr lang="zh-CN" altLang="en-US" dirty="0"/>
                    </a:p>
                  </a:txBody>
                  <a:tcPr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Preliminaries </a:t>
            </a:r>
            <a:r>
              <a:rPr lang="zh-CN" altLang="en-US" sz="2400" dirty="0">
                <a:solidFill>
                  <a:schemeClr val="bg1">
                    <a:lumMod val="75000"/>
                  </a:schemeClr>
                </a:solidFill>
              </a:rPr>
              <a:t>（预备知识）</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t>Erosion and Dilation </a:t>
            </a:r>
            <a:r>
              <a:rPr lang="zh-CN" altLang="en-US" sz="2400" dirty="0"/>
              <a:t>（腐蚀和膨胀）</a:t>
            </a:r>
            <a:r>
              <a:rPr lang="en-US" altLang="zh-CN" sz="2400" dirty="0"/>
              <a:t> </a:t>
            </a:r>
            <a:endParaRPr lang="en-US" altLang="zh-CN" sz="2400" dirty="0"/>
          </a:p>
          <a:p>
            <a:pPr>
              <a:lnSpc>
                <a:spcPct val="120000"/>
              </a:lnSpc>
            </a:pPr>
            <a:r>
              <a:rPr lang="en-US" altLang="zh-CN" sz="2400" dirty="0">
                <a:solidFill>
                  <a:schemeClr val="bg1">
                    <a:lumMod val="75000"/>
                  </a:schemeClr>
                </a:solidFill>
              </a:rPr>
              <a:t>Opening and Closing </a:t>
            </a:r>
            <a:r>
              <a:rPr lang="zh-CN" altLang="en-US" sz="2400" dirty="0">
                <a:solidFill>
                  <a:schemeClr val="bg1">
                    <a:lumMod val="75000"/>
                  </a:schemeClr>
                </a:solidFill>
              </a:rPr>
              <a:t>（开操作与闭操作）</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The Hit-or-miss Transformation  </a:t>
            </a:r>
            <a:r>
              <a:rPr lang="zh-CN" altLang="en-US" sz="2400" dirty="0">
                <a:solidFill>
                  <a:schemeClr val="bg1">
                    <a:lumMod val="75000"/>
                  </a:schemeClr>
                </a:solidFill>
              </a:rPr>
              <a:t>（击中与击不中变换）</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Some Basic Morphological Algorithms </a:t>
            </a:r>
            <a:r>
              <a:rPr lang="zh-CN" altLang="en-US" sz="2400" dirty="0">
                <a:solidFill>
                  <a:schemeClr val="bg1">
                    <a:lumMod val="75000"/>
                  </a:schemeClr>
                </a:solidFill>
              </a:rPr>
              <a:t>（一些基本的形态学算法）</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Gray-scale Morphology </a:t>
            </a:r>
            <a:r>
              <a:rPr lang="zh-CN" altLang="en-US" sz="2400" dirty="0">
                <a:solidFill>
                  <a:schemeClr val="bg1">
                    <a:lumMod val="75000"/>
                  </a:schemeClr>
                </a:solidFill>
              </a:rPr>
              <a:t>（灰度级形态学）</a:t>
            </a:r>
            <a:endParaRPr lang="en-US" altLang="zh-CN" sz="2400" dirty="0">
              <a:solidFill>
                <a:schemeClr val="bg1">
                  <a:lumMod val="75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sz="3600" dirty="0"/>
              <a:t>腐蚀和膨胀</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Erosion </a:t>
                </a:r>
                <a:r>
                  <a:rPr lang="zh-CN" altLang="en-US" dirty="0">
                    <a:solidFill>
                      <a:srgbClr val="0066FF"/>
                    </a:solidFill>
                  </a:rPr>
                  <a:t>（腐蚀）</a:t>
                </a:r>
                <a:endParaRPr lang="en-US" altLang="zh-CN" dirty="0">
                  <a:solidFill>
                    <a:srgbClr val="0066FF"/>
                  </a:solidFill>
                </a:endParaRPr>
              </a:p>
              <a:p>
                <a:pPr lvl="1"/>
                <a14:m>
                  <m:oMath xmlns:m="http://schemas.openxmlformats.org/officeDocument/2006/math">
                    <m:r>
                      <a:rPr lang="en-US" altLang="zh-CN" i="1" dirty="0" smtClean="0">
                        <a:latin typeface="Cambria Math" panose="02040503050406030204" pitchFamily="18" charset="0"/>
                      </a:rPr>
                      <m:t>𝐴</m:t>
                    </m:r>
                  </m:oMath>
                </a14:m>
                <a:r>
                  <a:rPr lang="zh-CN" altLang="en-US" dirty="0"/>
                  <a:t>和</a:t>
                </a:r>
                <a14:m>
                  <m:oMath xmlns:m="http://schemas.openxmlformats.org/officeDocument/2006/math">
                    <m:r>
                      <a:rPr lang="en-US" altLang="zh-CN" i="1" dirty="0" smtClean="0">
                        <a:latin typeface="Cambria Math" panose="02040503050406030204" pitchFamily="18" charset="0"/>
                      </a:rPr>
                      <m:t>𝐵</m:t>
                    </m:r>
                  </m:oMath>
                </a14:m>
                <a:r>
                  <a:rPr lang="zh-CN" altLang="en-US" dirty="0"/>
                  <a:t>是</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𝑍</m:t>
                        </m:r>
                      </m:e>
                      <m:sup>
                        <m:r>
                          <a:rPr lang="en-US" altLang="zh-CN" i="1" dirty="0" smtClean="0">
                            <a:latin typeface="Cambria Math" panose="02040503050406030204" pitchFamily="18" charset="0"/>
                          </a:rPr>
                          <m:t>2</m:t>
                        </m:r>
                      </m:sup>
                    </m:sSup>
                  </m:oMath>
                </a14:m>
                <a:r>
                  <a:rPr lang="zh-CN" altLang="en-US" dirty="0"/>
                  <a:t>中的集合</a:t>
                </a:r>
                <a:endParaRPr lang="en-US" altLang="zh-CN" dirty="0"/>
              </a:p>
              <a:p>
                <a:pPr lvl="1">
                  <a:spcAft>
                    <a:spcPts val="1200"/>
                  </a:spcAft>
                </a:pPr>
                <a:r>
                  <a:rPr lang="zh-CN" altLang="en-US" dirty="0">
                    <a:solidFill>
                      <a:srgbClr val="FF0000"/>
                    </a:solidFill>
                    <a:highlight>
                      <a:srgbClr val="FFFF00"/>
                    </a:highlight>
                  </a:rPr>
                  <a:t>满足</a:t>
                </a: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𝐵</m:t>
                    </m:r>
                  </m:oMath>
                </a14:m>
                <a:r>
                  <a:rPr lang="zh-CN" altLang="en-US" dirty="0">
                    <a:solidFill>
                      <a:srgbClr val="FF0000"/>
                    </a:solidFill>
                    <a:highlight>
                      <a:srgbClr val="FFFF00"/>
                    </a:highlight>
                  </a:rPr>
                  <a:t>平移</a:t>
                </a: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𝑧</m:t>
                    </m:r>
                  </m:oMath>
                </a14:m>
                <a:r>
                  <a:rPr lang="zh-CN" altLang="en-US" dirty="0">
                    <a:solidFill>
                      <a:srgbClr val="FF0000"/>
                    </a:solidFill>
                    <a:highlight>
                      <a:srgbClr val="FFFF00"/>
                    </a:highlight>
                  </a:rPr>
                  <a:t>后仍包含于</a:t>
                </a: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𝐴</m:t>
                    </m:r>
                  </m:oMath>
                </a14:m>
                <a:r>
                  <a:rPr lang="zh-CN" altLang="en-US" dirty="0">
                    <a:solidFill>
                      <a:srgbClr val="FF0000"/>
                    </a:solidFill>
                    <a:highlight>
                      <a:srgbClr val="FFFF00"/>
                    </a:highlight>
                  </a:rPr>
                  <a:t>的所有点</a:t>
                </a: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𝑧</m:t>
                    </m:r>
                  </m:oMath>
                </a14:m>
                <a:r>
                  <a:rPr lang="zh-CN" altLang="en-US" dirty="0">
                    <a:solidFill>
                      <a:srgbClr val="FF0000"/>
                    </a:solidFill>
                    <a:highlight>
                      <a:srgbClr val="FFFF00"/>
                    </a:highlight>
                  </a:rPr>
                  <a:t>的集合</a:t>
                </a:r>
                <a:endParaRPr lang="en-US" altLang="zh-CN" dirty="0"/>
              </a:p>
              <a:p>
                <a:pPr lvl="1">
                  <a:spcAft>
                    <a:spcPts val="1200"/>
                  </a:spcAft>
                </a:pP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𝐵</m:t>
                                  </m:r>
                                </m:e>
                              </m:d>
                            </m:e>
                            <m:sub>
                              <m:r>
                                <a:rPr lang="en-US" altLang="zh-CN" b="0" i="1" smtClean="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e>
                      </m:d>
                    </m:oMath>
                  </m:oMathPara>
                </a14:m>
                <a:endParaRPr lang="en-US" altLang="zh-CN" dirty="0"/>
              </a:p>
              <a:p>
                <a:pPr lvl="1"/>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𝐵</m:t>
                                  </m:r>
                                </m:e>
                              </m:d>
                            </m:e>
                            <m:sub>
                              <m:r>
                                <a:rPr lang="en-US" altLang="zh-CN" b="0" i="1" smtClean="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𝐴</m:t>
                              </m:r>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线形标注 2 3"/>
          <p:cNvSpPr/>
          <p:nvPr/>
        </p:nvSpPr>
        <p:spPr>
          <a:xfrm>
            <a:off x="5508104" y="5370201"/>
            <a:ext cx="2232248" cy="720080"/>
          </a:xfrm>
          <a:prstGeom prst="borderCallout2">
            <a:avLst>
              <a:gd name="adj1" fmla="val 30990"/>
              <a:gd name="adj2" fmla="val -8970"/>
              <a:gd name="adj3" fmla="val 32520"/>
              <a:gd name="adj4" fmla="val -29417"/>
              <a:gd name="adj5" fmla="val -29995"/>
              <a:gd name="adj6" fmla="val -51945"/>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 Element</a:t>
            </a:r>
            <a:endParaRPr lang="zh-CN" altLang="en-US" sz="20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idx="4294967295"/>
          </p:nvPr>
        </p:nvSpPr>
        <p:spPr>
          <a:xfrm>
            <a:off x="0" y="228600"/>
            <a:ext cx="1933575" cy="4597400"/>
          </a:xfrm>
        </p:spPr>
        <p:txBody>
          <a:bodyPr/>
          <a:lstStyle/>
          <a:p>
            <a:r>
              <a:rPr lang="zh-CN" altLang="en-US" sz="3200" dirty="0"/>
              <a:t>腐蚀示例</a:t>
            </a:r>
            <a:r>
              <a:rPr lang="en-US" altLang="zh-CN" sz="3200" dirty="0"/>
              <a:t>(1)</a:t>
            </a:r>
            <a:endParaRPr lang="en-US" altLang="zh-CN" sz="3200" dirty="0"/>
          </a:p>
        </p:txBody>
      </p:sp>
      <p:pic>
        <p:nvPicPr>
          <p:cNvPr id="1556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3100" y="109538"/>
            <a:ext cx="6213475" cy="509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791200"/>
            <a:ext cx="8229600"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3" y="4894263"/>
            <a:ext cx="1179512"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654" name="Rectangle 6"/>
          <p:cNvSpPr>
            <a:spLocks noChangeArrowheads="1"/>
          </p:cNvSpPr>
          <p:nvPr/>
        </p:nvSpPr>
        <p:spPr bwMode="auto">
          <a:xfrm>
            <a:off x="5108575" y="349250"/>
            <a:ext cx="2133600" cy="23066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55" name="Rectangle 7"/>
          <p:cNvSpPr>
            <a:spLocks noChangeArrowheads="1"/>
          </p:cNvSpPr>
          <p:nvPr/>
        </p:nvSpPr>
        <p:spPr bwMode="auto">
          <a:xfrm>
            <a:off x="5218113" y="2678113"/>
            <a:ext cx="2525712" cy="2466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55654"/>
                                        </p:tgtEl>
                                      </p:cBhvr>
                                    </p:animEffect>
                                    <p:set>
                                      <p:cBhvr>
                                        <p:cTn id="7" dur="1" fill="hold">
                                          <p:stCondLst>
                                            <p:cond delay="499"/>
                                          </p:stCondLst>
                                        </p:cTn>
                                        <p:tgtEl>
                                          <p:spTgt spid="15565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5655"/>
                                        </p:tgtEl>
                                      </p:cBhvr>
                                    </p:animEffect>
                                    <p:set>
                                      <p:cBhvr>
                                        <p:cTn id="12" dur="1" fill="hold">
                                          <p:stCondLst>
                                            <p:cond delay="499"/>
                                          </p:stCondLst>
                                        </p:cTn>
                                        <p:tgtEl>
                                          <p:spTgt spid="1556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4" grpId="0" animBg="1"/>
      <p:bldP spid="15565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idx="4294967295"/>
          </p:nvPr>
        </p:nvSpPr>
        <p:spPr>
          <a:xfrm>
            <a:off x="0" y="228600"/>
            <a:ext cx="1933575" cy="4597400"/>
          </a:xfrm>
        </p:spPr>
        <p:txBody>
          <a:bodyPr/>
          <a:lstStyle/>
          <a:p>
            <a:r>
              <a:rPr lang="zh-CN" altLang="en-US" sz="3200" dirty="0"/>
              <a:t>腐蚀示例</a:t>
            </a:r>
            <a:r>
              <a:rPr lang="en-US" altLang="zh-CN" sz="3200" dirty="0"/>
              <a:t>(2)</a:t>
            </a:r>
            <a:endParaRPr lang="en-US" altLang="zh-CN" sz="3200" dirty="0"/>
          </a:p>
        </p:txBody>
      </p:sp>
      <p:pic>
        <p:nvPicPr>
          <p:cNvPr id="1566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5938" y="693738"/>
            <a:ext cx="5491162" cy="551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1713" y="977900"/>
            <a:ext cx="1700212"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55576" y="332656"/>
            <a:ext cx="2476500" cy="1943100"/>
          </a:xfrm>
          <a:prstGeom prst="rect">
            <a:avLst/>
          </a:prstGeom>
        </p:spPr>
      </p:pic>
      <p:pic>
        <p:nvPicPr>
          <p:cNvPr id="3" name="图片 2"/>
          <p:cNvPicPr>
            <a:picLocks noChangeAspect="1"/>
          </p:cNvPicPr>
          <p:nvPr/>
        </p:nvPicPr>
        <p:blipFill>
          <a:blip r:embed="rId2"/>
          <a:stretch>
            <a:fillRect/>
          </a:stretch>
        </p:blipFill>
        <p:spPr>
          <a:xfrm>
            <a:off x="3347864" y="332656"/>
            <a:ext cx="2476500" cy="1943100"/>
          </a:xfrm>
          <a:prstGeom prst="rect">
            <a:avLst/>
          </a:prstGeom>
        </p:spPr>
      </p:pic>
      <p:pic>
        <p:nvPicPr>
          <p:cNvPr id="4" name="图片 3"/>
          <p:cNvPicPr>
            <a:picLocks noChangeAspect="1"/>
          </p:cNvPicPr>
          <p:nvPr/>
        </p:nvPicPr>
        <p:blipFill>
          <a:blip r:embed="rId3"/>
          <a:stretch>
            <a:fillRect/>
          </a:stretch>
        </p:blipFill>
        <p:spPr>
          <a:xfrm>
            <a:off x="5940152" y="332656"/>
            <a:ext cx="2463800" cy="1943100"/>
          </a:xfrm>
          <a:prstGeom prst="rect">
            <a:avLst/>
          </a:prstGeom>
        </p:spPr>
      </p:pic>
      <p:graphicFrame>
        <p:nvGraphicFramePr>
          <p:cNvPr id="5" name="表格 4"/>
          <p:cNvGraphicFramePr>
            <a:graphicFrameLocks noGrp="1"/>
          </p:cNvGraphicFramePr>
          <p:nvPr/>
        </p:nvGraphicFramePr>
        <p:xfrm>
          <a:off x="467544" y="2275756"/>
          <a:ext cx="8229600" cy="649188"/>
        </p:xfrm>
        <a:graphic>
          <a:graphicData uri="http://schemas.openxmlformats.org/drawingml/2006/table">
            <a:tbl>
              <a:tblPr/>
              <a:tblGrid>
                <a:gridCol w="2743200"/>
                <a:gridCol w="2743200"/>
                <a:gridCol w="2743200"/>
              </a:tblGrid>
              <a:tr h="649188">
                <a:tc>
                  <a:txBody>
                    <a:bodyPr/>
                    <a:lstStyle/>
                    <a:p>
                      <a:pPr algn="ctr"/>
                      <a:r>
                        <a:rPr lang="en-US" dirty="0"/>
                        <a:t>Greyscale image</a:t>
                      </a:r>
                      <a:endParaRPr lang="en-US" dirty="0"/>
                    </a:p>
                  </a:txBody>
                  <a:tcPr anchor="ctr">
                    <a:lnL>
                      <a:noFill/>
                    </a:lnL>
                    <a:lnR>
                      <a:noFill/>
                    </a:lnR>
                    <a:lnT>
                      <a:noFill/>
                    </a:lnT>
                    <a:lnB>
                      <a:noFill/>
                    </a:lnB>
                  </a:tcPr>
                </a:tc>
                <a:tc>
                  <a:txBody>
                    <a:bodyPr/>
                    <a:lstStyle/>
                    <a:p>
                      <a:pPr algn="ctr"/>
                      <a:r>
                        <a:rPr lang="en-US" dirty="0"/>
                        <a:t>Binary image by thresholding</a:t>
                      </a:r>
                      <a:endParaRPr lang="en-US" dirty="0"/>
                    </a:p>
                  </a:txBody>
                  <a:tcPr anchor="ctr">
                    <a:lnL>
                      <a:noFill/>
                    </a:lnL>
                    <a:lnR>
                      <a:noFill/>
                    </a:lnR>
                    <a:lnT>
                      <a:noFill/>
                    </a:lnT>
                    <a:lnB>
                      <a:noFill/>
                    </a:lnB>
                  </a:tcPr>
                </a:tc>
                <a:tc>
                  <a:txBody>
                    <a:bodyPr/>
                    <a:lstStyle/>
                    <a:p>
                      <a:pPr algn="ctr"/>
                      <a:r>
                        <a:rPr lang="en-US" dirty="0"/>
                        <a:t>Erosion: a 2×2 square structuring element</a:t>
                      </a:r>
                      <a:endParaRPr lang="en-US" dirty="0"/>
                    </a:p>
                  </a:txBody>
                  <a:tcPr anchor="ctr">
                    <a:lnL>
                      <a:noFill/>
                    </a:lnL>
                    <a:lnR>
                      <a:noFill/>
                    </a:lnR>
                    <a:lnT>
                      <a:noFill/>
                    </a:lnT>
                    <a:lnB>
                      <a:noFill/>
                    </a:lnB>
                  </a:tcPr>
                </a:tc>
              </a:tr>
            </a:tbl>
          </a:graphicData>
        </a:graphic>
      </p:graphicFrame>
      <p:pic>
        <p:nvPicPr>
          <p:cNvPr id="6" name="图片 5"/>
          <p:cNvPicPr>
            <a:picLocks noChangeAspect="1"/>
          </p:cNvPicPr>
          <p:nvPr/>
        </p:nvPicPr>
        <p:blipFill>
          <a:blip r:embed="rId4"/>
          <a:stretch>
            <a:fillRect/>
          </a:stretch>
        </p:blipFill>
        <p:spPr>
          <a:xfrm>
            <a:off x="1475656" y="3212976"/>
            <a:ext cx="6457850" cy="2639084"/>
          </a:xfrm>
          <a:prstGeom prst="rect">
            <a:avLst/>
          </a:prstGeom>
        </p:spPr>
      </p:pic>
      <p:sp>
        <p:nvSpPr>
          <p:cNvPr id="7" name="矩形 6"/>
          <p:cNvSpPr/>
          <p:nvPr/>
        </p:nvSpPr>
        <p:spPr>
          <a:xfrm>
            <a:off x="2090589" y="5955426"/>
            <a:ext cx="5227984" cy="369332"/>
          </a:xfrm>
          <a:prstGeom prst="rect">
            <a:avLst/>
          </a:prstGeom>
        </p:spPr>
        <p:txBody>
          <a:bodyPr wrap="square">
            <a:spAutoFit/>
          </a:bodyPr>
          <a:lstStyle/>
          <a:p>
            <a:r>
              <a:rPr lang="en-US" altLang="zh-CN">
                <a:solidFill>
                  <a:srgbClr val="00008B"/>
                </a:solidFill>
                <a:latin typeface="PingFang SC" charset="-122"/>
              </a:rPr>
              <a:t>Erosion: a 3×3 square structuring element</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sz="3600" dirty="0"/>
              <a:t>腐蚀和膨胀</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Dilation</a:t>
                </a:r>
                <a:r>
                  <a:rPr lang="zh-CN" altLang="en-US" dirty="0">
                    <a:solidFill>
                      <a:srgbClr val="0066FF"/>
                    </a:solidFill>
                  </a:rPr>
                  <a:t>（膨胀）</a:t>
                </a:r>
                <a:endParaRPr lang="en-US" altLang="zh-CN" dirty="0">
                  <a:solidFill>
                    <a:srgbClr val="0066FF"/>
                  </a:solidFill>
                </a:endParaRPr>
              </a:p>
              <a:p>
                <a:pPr lvl="1"/>
                <a14:m>
                  <m:oMath xmlns:m="http://schemas.openxmlformats.org/officeDocument/2006/math">
                    <m:r>
                      <a:rPr lang="en-US" altLang="zh-CN" i="1" dirty="0">
                        <a:latin typeface="Cambria Math" panose="02040503050406030204" pitchFamily="18" charset="0"/>
                      </a:rPr>
                      <m:t>𝐴</m:t>
                    </m:r>
                  </m:oMath>
                </a14:m>
                <a:r>
                  <a:rPr lang="zh-CN" altLang="en-US" dirty="0"/>
                  <a:t>和</a:t>
                </a:r>
                <a14:m>
                  <m:oMath xmlns:m="http://schemas.openxmlformats.org/officeDocument/2006/math">
                    <m:r>
                      <a:rPr lang="en-US" altLang="zh-CN" i="1" dirty="0">
                        <a:latin typeface="Cambria Math" panose="02040503050406030204" pitchFamily="18" charset="0"/>
                      </a:rPr>
                      <m:t>𝐵</m:t>
                    </m:r>
                  </m:oMath>
                </a14:m>
                <a:r>
                  <a:rPr lang="zh-CN" altLang="en-US" dirty="0"/>
                  <a:t>是</a:t>
                </a:r>
                <a14:m>
                  <m:oMath xmlns:m="http://schemas.openxmlformats.org/officeDocument/2006/math">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𝑍</m:t>
                        </m:r>
                      </m:e>
                      <m:sup>
                        <m:r>
                          <a:rPr lang="en-US" altLang="zh-CN" i="1" dirty="0">
                            <a:latin typeface="Cambria Math" panose="02040503050406030204" pitchFamily="18" charset="0"/>
                          </a:rPr>
                          <m:t>2</m:t>
                        </m:r>
                      </m:sup>
                    </m:sSup>
                  </m:oMath>
                </a14:m>
                <a:r>
                  <a:rPr lang="zh-CN" altLang="en-US" dirty="0"/>
                  <a:t>中的集合</a:t>
                </a:r>
                <a:endParaRPr lang="en-US" altLang="zh-CN" dirty="0"/>
              </a:p>
              <a:p>
                <a:pPr lvl="1">
                  <a:spcAft>
                    <a:spcPts val="1200"/>
                  </a:spcAft>
                </a:pPr>
                <a:r>
                  <a:rPr lang="zh-CN" altLang="en-US" dirty="0">
                    <a:solidFill>
                      <a:srgbClr val="FF0000"/>
                    </a:solidFill>
                    <a:highlight>
                      <a:srgbClr val="FFFF00"/>
                    </a:highlight>
                  </a:rPr>
                  <a:t>满足</a:t>
                </a:r>
                <a14:m>
                  <m:oMath xmlns:m="http://schemas.openxmlformats.org/officeDocument/2006/math">
                    <m:r>
                      <a:rPr lang="en-US" altLang="zh-CN" i="1" dirty="0" smtClean="0">
                        <a:solidFill>
                          <a:srgbClr val="FF0000"/>
                        </a:solidFill>
                        <a:highlight>
                          <a:srgbClr val="FFFF00"/>
                        </a:highlight>
                        <a:latin typeface="Cambria Math" panose="02040503050406030204" pitchFamily="18" charset="0"/>
                      </a:rPr>
                      <m:t>𝐵</m:t>
                    </m:r>
                  </m:oMath>
                </a14:m>
                <a:r>
                  <a:rPr lang="zh-CN" altLang="en-US" dirty="0">
                    <a:solidFill>
                      <a:srgbClr val="FF0000"/>
                    </a:solidFill>
                    <a:highlight>
                      <a:srgbClr val="FFFF00"/>
                    </a:highlight>
                  </a:rPr>
                  <a:t>的反射平移</a:t>
                </a:r>
                <a14:m>
                  <m:oMath xmlns:m="http://schemas.openxmlformats.org/officeDocument/2006/math">
                    <m:r>
                      <a:rPr lang="en-US" altLang="zh-CN" i="1" dirty="0" smtClean="0">
                        <a:solidFill>
                          <a:srgbClr val="FF0000"/>
                        </a:solidFill>
                        <a:highlight>
                          <a:srgbClr val="FFFF00"/>
                        </a:highlight>
                        <a:latin typeface="Cambria Math" panose="02040503050406030204" pitchFamily="18" charset="0"/>
                      </a:rPr>
                      <m:t>𝑧</m:t>
                    </m:r>
                  </m:oMath>
                </a14:m>
                <a:r>
                  <a:rPr lang="zh-CN" altLang="en-US" dirty="0">
                    <a:solidFill>
                      <a:srgbClr val="FF0000"/>
                    </a:solidFill>
                    <a:highlight>
                      <a:srgbClr val="FFFF00"/>
                    </a:highlight>
                  </a:rPr>
                  <a:t>后与</a:t>
                </a:r>
                <a14:m>
                  <m:oMath xmlns:m="http://schemas.openxmlformats.org/officeDocument/2006/math">
                    <m:r>
                      <a:rPr lang="en-US" altLang="zh-CN" i="1" dirty="0" smtClean="0">
                        <a:solidFill>
                          <a:srgbClr val="FF0000"/>
                        </a:solidFill>
                        <a:highlight>
                          <a:srgbClr val="FFFF00"/>
                        </a:highlight>
                        <a:latin typeface="Cambria Math" panose="02040503050406030204" pitchFamily="18" charset="0"/>
                      </a:rPr>
                      <m:t>𝐴</m:t>
                    </m:r>
                  </m:oMath>
                </a14:m>
                <a:r>
                  <a:rPr lang="zh-CN" altLang="en-US" dirty="0">
                    <a:solidFill>
                      <a:srgbClr val="FF0000"/>
                    </a:solidFill>
                    <a:highlight>
                      <a:srgbClr val="FFFF00"/>
                    </a:highlight>
                  </a:rPr>
                  <a:t>交集不为空的所有</a:t>
                </a:r>
                <a14:m>
                  <m:oMath xmlns:m="http://schemas.openxmlformats.org/officeDocument/2006/math">
                    <m:r>
                      <a:rPr lang="en-US" altLang="zh-CN" i="1" dirty="0" smtClean="0">
                        <a:solidFill>
                          <a:srgbClr val="FF0000"/>
                        </a:solidFill>
                        <a:highlight>
                          <a:srgbClr val="FFFF00"/>
                        </a:highlight>
                        <a:latin typeface="Cambria Math" panose="02040503050406030204" pitchFamily="18" charset="0"/>
                      </a:rPr>
                      <m:t>𝑧</m:t>
                    </m:r>
                  </m:oMath>
                </a14:m>
                <a:r>
                  <a:rPr lang="zh-CN" altLang="en-US" dirty="0">
                    <a:solidFill>
                      <a:srgbClr val="FF0000"/>
                    </a:solidFill>
                    <a:highlight>
                      <a:srgbClr val="FFFF00"/>
                    </a:highlight>
                  </a:rPr>
                  <a:t>的集合</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d>
                                <m:dPr>
                                  <m:ctrlPr>
                                    <a:rPr lang="en-US" altLang="zh-CN" b="0" i="1" smtClean="0">
                                      <a:latin typeface="Cambria Math" panose="02040503050406030204" pitchFamily="18" charset="0"/>
                                      <a:ea typeface="Cambria Math" panose="02040503050406030204" pitchFamily="18" charset="0"/>
                                    </a:rPr>
                                  </m:ctrlPr>
                                </m:dPr>
                                <m:e>
                                  <m:acc>
                                    <m:accPr>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𝐵</m:t>
                                      </m:r>
                                    </m:e>
                                  </m:acc>
                                </m:e>
                              </m:d>
                            </m:e>
                            <m:sub>
                              <m:r>
                                <a:rPr lang="en-US" altLang="zh-CN" b="0" i="1" smtClean="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e>
                      </m:d>
                    </m:oMath>
                  </m:oMathPara>
                </a14:m>
                <a:endParaRPr lang="en-US" altLang="zh-CN" dirty="0"/>
              </a:p>
              <a:p>
                <a:pPr lvl="1"/>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d>
                                    <m:dPr>
                                      <m:ctrlPr>
                                        <a:rPr lang="en-US" altLang="zh-CN" i="1">
                                          <a:latin typeface="Cambria Math" panose="02040503050406030204" pitchFamily="18" charset="0"/>
                                          <a:ea typeface="Cambria Math" panose="02040503050406030204" pitchFamily="18" charset="0"/>
                                        </a:rPr>
                                      </m:ctrlPr>
                                    </m:dPr>
                                    <m:e>
                                      <m:acc>
                                        <m:accPr>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𝐵</m:t>
                                          </m:r>
                                        </m:e>
                                      </m:acc>
                                    </m:e>
                                  </m:d>
                                </m:e>
                                <m:sub>
                                  <m:r>
                                    <a:rPr lang="en-US" altLang="zh-CN" i="1">
                                      <a:latin typeface="Cambria Math" panose="02040503050406030204" pitchFamily="18" charset="0"/>
                                      <a:ea typeface="Cambria Math" panose="02040503050406030204" pitchFamily="18" charset="0"/>
                                    </a:rPr>
                                    <m:t>𝑧</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线形标注 2 3"/>
          <p:cNvSpPr/>
          <p:nvPr/>
        </p:nvSpPr>
        <p:spPr>
          <a:xfrm>
            <a:off x="6660232" y="4149080"/>
            <a:ext cx="2232248" cy="720080"/>
          </a:xfrm>
          <a:prstGeom prst="borderCallout2">
            <a:avLst>
              <a:gd name="adj1" fmla="val 30990"/>
              <a:gd name="adj2" fmla="val -8970"/>
              <a:gd name="adj3" fmla="val 44760"/>
              <a:gd name="adj4" fmla="val -79264"/>
              <a:gd name="adj5" fmla="val 104850"/>
              <a:gd name="adj6" fmla="val -97089"/>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 Element</a:t>
            </a:r>
            <a:endParaRPr lang="zh-CN" altLang="en-US" sz="20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idx="4294967295"/>
          </p:nvPr>
        </p:nvSpPr>
        <p:spPr>
          <a:xfrm>
            <a:off x="0" y="0"/>
            <a:ext cx="7921625" cy="836613"/>
          </a:xfrm>
        </p:spPr>
        <p:txBody>
          <a:bodyPr/>
          <a:lstStyle/>
          <a:p>
            <a:r>
              <a:rPr lang="zh-CN" altLang="en-US" sz="3200" dirty="0"/>
              <a:t>膨胀示例</a:t>
            </a:r>
            <a:r>
              <a:rPr lang="en-US" altLang="zh-CN" sz="3200" dirty="0"/>
              <a:t>(1)</a:t>
            </a:r>
            <a:endParaRPr lang="en-US" altLang="zh-CN" sz="3200" dirty="0"/>
          </a:p>
        </p:txBody>
      </p:sp>
      <p:pic>
        <p:nvPicPr>
          <p:cNvPr id="1587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2200" y="1174750"/>
            <a:ext cx="5230813" cy="513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788" y="1184275"/>
            <a:ext cx="1790700" cy="502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8725" name="Rectangle 5"/>
          <p:cNvSpPr>
            <a:spLocks noChangeArrowheads="1"/>
          </p:cNvSpPr>
          <p:nvPr/>
        </p:nvSpPr>
        <p:spPr bwMode="auto">
          <a:xfrm>
            <a:off x="3917950" y="1074738"/>
            <a:ext cx="2149475" cy="19875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726" name="Rectangle 6"/>
          <p:cNvSpPr>
            <a:spLocks noChangeArrowheads="1"/>
          </p:cNvSpPr>
          <p:nvPr/>
        </p:nvSpPr>
        <p:spPr bwMode="auto">
          <a:xfrm>
            <a:off x="3925888" y="3171825"/>
            <a:ext cx="2281237" cy="2901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58725"/>
                                        </p:tgtEl>
                                      </p:cBhvr>
                                    </p:animEffect>
                                    <p:set>
                                      <p:cBhvr>
                                        <p:cTn id="7" dur="1" fill="hold">
                                          <p:stCondLst>
                                            <p:cond delay="499"/>
                                          </p:stCondLst>
                                        </p:cTn>
                                        <p:tgtEl>
                                          <p:spTgt spid="1587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8726"/>
                                        </p:tgtEl>
                                      </p:cBhvr>
                                    </p:animEffect>
                                    <p:set>
                                      <p:cBhvr>
                                        <p:cTn id="12" dur="1" fill="hold">
                                          <p:stCondLst>
                                            <p:cond delay="499"/>
                                          </p:stCondLst>
                                        </p:cTn>
                                        <p:tgtEl>
                                          <p:spTgt spid="1587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5" grpId="0" animBg="1"/>
      <p:bldP spid="1587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100" y="1463675"/>
            <a:ext cx="7045325" cy="454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50" y="1797050"/>
            <a:ext cx="1776413" cy="350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8" name="Rectangle 4"/>
          <p:cNvSpPr>
            <a:spLocks noChangeArrowheads="1"/>
          </p:cNvSpPr>
          <p:nvPr/>
        </p:nvSpPr>
        <p:spPr bwMode="auto">
          <a:xfrm>
            <a:off x="3832225" y="1450975"/>
            <a:ext cx="3497263" cy="3527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749" name="Rectangle 5"/>
          <p:cNvSpPr>
            <a:spLocks noRot="1" noChangeArrowheads="1"/>
          </p:cNvSpPr>
          <p:nvPr/>
        </p:nvSpPr>
        <p:spPr bwMode="auto">
          <a:xfrm>
            <a:off x="454025" y="381000"/>
            <a:ext cx="85407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Tahoma" panose="020B0604030504040204" pitchFamily="34" charset="0"/>
                <a:ea typeface="宋体" panose="02010600030101010101" pitchFamily="2" charset="-122"/>
              </a:defRPr>
            </a:lvl1pPr>
            <a:lvl2pPr>
              <a:defRPr sz="4400">
                <a:solidFill>
                  <a:schemeClr val="tx2"/>
                </a:solidFill>
                <a:latin typeface="Tahoma" panose="020B0604030504040204" pitchFamily="34" charset="0"/>
                <a:ea typeface="宋体" panose="02010600030101010101" pitchFamily="2" charset="-122"/>
              </a:defRPr>
            </a:lvl2pPr>
            <a:lvl3pPr>
              <a:defRPr sz="4400">
                <a:solidFill>
                  <a:schemeClr val="tx2"/>
                </a:solidFill>
                <a:latin typeface="Tahoma" panose="020B0604030504040204" pitchFamily="34" charset="0"/>
                <a:ea typeface="宋体" panose="02010600030101010101" pitchFamily="2" charset="-122"/>
              </a:defRPr>
            </a:lvl3pPr>
            <a:lvl4pPr>
              <a:defRPr sz="4400">
                <a:solidFill>
                  <a:schemeClr val="tx2"/>
                </a:solidFill>
                <a:latin typeface="Tahoma" panose="020B0604030504040204" pitchFamily="34" charset="0"/>
                <a:ea typeface="宋体" panose="02010600030101010101" pitchFamily="2" charset="-122"/>
              </a:defRPr>
            </a:lvl4pPr>
            <a:lvl5pPr>
              <a:defRPr sz="4400">
                <a:solidFill>
                  <a:schemeClr val="tx2"/>
                </a:solidFill>
                <a:latin typeface="Tahoma" panose="020B0604030504040204" pitchFamily="34" charset="0"/>
                <a:ea typeface="宋体" panose="02010600030101010101" pitchFamily="2" charset="-122"/>
              </a:defRPr>
            </a:lvl5pPr>
            <a:lvl6pPr marL="4572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a:lstStyle>
          <a:p>
            <a:r>
              <a:rPr lang="zh-CN" altLang="en-US" sz="3200" dirty="0">
                <a:solidFill>
                  <a:schemeClr val="tx1"/>
                </a:solidFill>
              </a:rPr>
              <a:t>膨胀示例</a:t>
            </a:r>
            <a:r>
              <a:rPr lang="en-US" altLang="zh-CN" sz="3200" dirty="0">
                <a:solidFill>
                  <a:schemeClr val="tx1"/>
                </a:solidFill>
              </a:rPr>
              <a:t>(2)</a:t>
            </a:r>
            <a:endParaRPr lang="en-US" altLang="zh-CN" sz="32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59748"/>
                                        </p:tgtEl>
                                      </p:cBhvr>
                                    </p:animEffect>
                                    <p:set>
                                      <p:cBhvr>
                                        <p:cTn id="7" dur="1" fill="hold">
                                          <p:stCondLst>
                                            <p:cond delay="499"/>
                                          </p:stCondLst>
                                        </p:cTn>
                                        <p:tgtEl>
                                          <p:spTgt spid="159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0066FF"/>
                </a:solidFill>
              </a:rPr>
              <a:t>Morphology</a:t>
            </a:r>
            <a:r>
              <a:rPr lang="zh-CN" altLang="en-US" dirty="0">
                <a:solidFill>
                  <a:srgbClr val="0066FF"/>
                </a:solidFill>
              </a:rPr>
              <a:t>（形态学）</a:t>
            </a:r>
            <a:r>
              <a:rPr lang="en-US" altLang="zh-CN"/>
              <a:t>: </a:t>
            </a:r>
            <a:r>
              <a:rPr lang="zh-CN" altLang="en-US"/>
              <a:t>生物学中研究动物和植物形态和结构的一个分支</a:t>
            </a:r>
            <a:endParaRPr lang="en-US" altLang="zh-CN"/>
          </a:p>
          <a:p>
            <a:endParaRPr lang="en-US" altLang="zh-CN" dirty="0"/>
          </a:p>
          <a:p>
            <a:r>
              <a:rPr lang="zh-CN" altLang="en-US">
                <a:solidFill>
                  <a:srgbClr val="0066FF"/>
                </a:solidFill>
              </a:rPr>
              <a:t>形态学图像处理技术</a:t>
            </a:r>
            <a:r>
              <a:rPr lang="zh-CN" altLang="en-US"/>
              <a:t>一般用于图像组件，用于描述区域形状，比如边界、骨架和凸包等。</a:t>
            </a:r>
            <a:endParaRPr lang="en-US" altLang="zh-CN"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347864" y="338834"/>
            <a:ext cx="2476500" cy="1943100"/>
          </a:xfrm>
          <a:prstGeom prst="rect">
            <a:avLst/>
          </a:prstGeom>
        </p:spPr>
      </p:pic>
      <p:pic>
        <p:nvPicPr>
          <p:cNvPr id="3" name="图片 2"/>
          <p:cNvPicPr>
            <a:picLocks noChangeAspect="1"/>
          </p:cNvPicPr>
          <p:nvPr/>
        </p:nvPicPr>
        <p:blipFill>
          <a:blip r:embed="rId2"/>
          <a:stretch>
            <a:fillRect/>
          </a:stretch>
        </p:blipFill>
        <p:spPr>
          <a:xfrm>
            <a:off x="683568" y="338834"/>
            <a:ext cx="2476500" cy="1943100"/>
          </a:xfrm>
          <a:prstGeom prst="rect">
            <a:avLst/>
          </a:prstGeom>
        </p:spPr>
      </p:pic>
      <p:pic>
        <p:nvPicPr>
          <p:cNvPr id="4" name="图片 3"/>
          <p:cNvPicPr>
            <a:picLocks noChangeAspect="1"/>
          </p:cNvPicPr>
          <p:nvPr/>
        </p:nvPicPr>
        <p:blipFill>
          <a:blip r:embed="rId3"/>
          <a:stretch>
            <a:fillRect/>
          </a:stretch>
        </p:blipFill>
        <p:spPr>
          <a:xfrm>
            <a:off x="6012160" y="332656"/>
            <a:ext cx="2463800" cy="1943100"/>
          </a:xfrm>
          <a:prstGeom prst="rect">
            <a:avLst/>
          </a:prstGeom>
        </p:spPr>
      </p:pic>
      <p:graphicFrame>
        <p:nvGraphicFramePr>
          <p:cNvPr id="5" name="表格 4"/>
          <p:cNvGraphicFramePr>
            <a:graphicFrameLocks noGrp="1"/>
          </p:cNvGraphicFramePr>
          <p:nvPr/>
        </p:nvGraphicFramePr>
        <p:xfrm>
          <a:off x="471314" y="2348880"/>
          <a:ext cx="8229600" cy="649188"/>
        </p:xfrm>
        <a:graphic>
          <a:graphicData uri="http://schemas.openxmlformats.org/drawingml/2006/table">
            <a:tbl>
              <a:tblPr/>
              <a:tblGrid>
                <a:gridCol w="2743200"/>
                <a:gridCol w="2743200"/>
                <a:gridCol w="2743200"/>
              </a:tblGrid>
              <a:tr h="649188">
                <a:tc>
                  <a:txBody>
                    <a:bodyPr/>
                    <a:lstStyle/>
                    <a:p>
                      <a:pPr algn="ctr"/>
                      <a:r>
                        <a:rPr lang="en-US" dirty="0"/>
                        <a:t>Greyscale image</a:t>
                      </a:r>
                      <a:endParaRPr lang="en-US" dirty="0"/>
                    </a:p>
                  </a:txBody>
                  <a:tcPr anchor="ctr">
                    <a:lnL>
                      <a:noFill/>
                    </a:lnL>
                    <a:lnR>
                      <a:noFill/>
                    </a:lnR>
                    <a:lnT>
                      <a:noFill/>
                    </a:lnT>
                    <a:lnB>
                      <a:noFill/>
                    </a:lnB>
                  </a:tcPr>
                </a:tc>
                <a:tc>
                  <a:txBody>
                    <a:bodyPr/>
                    <a:lstStyle/>
                    <a:p>
                      <a:pPr algn="ctr"/>
                      <a:r>
                        <a:rPr lang="en-US" altLang="zh-CN" sz="1800" b="0" i="0" kern="1200" dirty="0">
                          <a:solidFill>
                            <a:schemeClr val="tx1"/>
                          </a:solidFill>
                          <a:effectLst/>
                          <a:latin typeface="+mn-lt"/>
                          <a:ea typeface="+mn-ea"/>
                          <a:cs typeface="+mn-cs"/>
                        </a:rPr>
                        <a:t>Binary image</a:t>
                      </a:r>
                      <a:endParaRPr lang="en-US" dirty="0"/>
                    </a:p>
                  </a:txBody>
                  <a:tcPr anchor="ctr">
                    <a:lnL>
                      <a:noFill/>
                    </a:lnL>
                    <a:lnR>
                      <a:noFill/>
                    </a:lnR>
                    <a:lnT>
                      <a:noFill/>
                    </a:lnT>
                    <a:lnB>
                      <a:noFill/>
                    </a:lnB>
                  </a:tcPr>
                </a:tc>
                <a:tc>
                  <a:txBody>
                    <a:bodyPr/>
                    <a:lstStyle/>
                    <a:p>
                      <a:pPr algn="ctr"/>
                      <a:r>
                        <a:rPr lang="en-US" altLang="zh-CN" sz="1800" b="0" i="0" kern="1200" dirty="0">
                          <a:solidFill>
                            <a:schemeClr val="tx1"/>
                          </a:solidFill>
                          <a:effectLst/>
                          <a:latin typeface="+mn-lt"/>
                          <a:ea typeface="+mn-ea"/>
                          <a:cs typeface="+mn-cs"/>
                        </a:rPr>
                        <a:t>Dilation: a 2×2 square structuring element</a:t>
                      </a:r>
                      <a:endParaRPr lang="en-US" dirty="0"/>
                    </a:p>
                  </a:txBody>
                  <a:tcPr anchor="ctr">
                    <a:lnL>
                      <a:noFill/>
                    </a:lnL>
                    <a:lnR>
                      <a:noFill/>
                    </a:lnR>
                    <a:lnT>
                      <a:noFill/>
                    </a:lnT>
                    <a:lnB>
                      <a:noFill/>
                    </a:lnB>
                  </a:tcPr>
                </a:tc>
              </a:tr>
            </a:tbl>
          </a:graphicData>
        </a:graphic>
      </p:graphicFrame>
      <p:pic>
        <p:nvPicPr>
          <p:cNvPr id="6" name="图片 5"/>
          <p:cNvPicPr>
            <a:picLocks noChangeAspect="1"/>
          </p:cNvPicPr>
          <p:nvPr/>
        </p:nvPicPr>
        <p:blipFill>
          <a:blip r:embed="rId4"/>
          <a:stretch>
            <a:fillRect/>
          </a:stretch>
        </p:blipFill>
        <p:spPr>
          <a:xfrm>
            <a:off x="1220614" y="3079284"/>
            <a:ext cx="6731000" cy="2705100"/>
          </a:xfrm>
          <a:prstGeom prst="rect">
            <a:avLst/>
          </a:prstGeom>
        </p:spPr>
      </p:pic>
      <p:sp>
        <p:nvSpPr>
          <p:cNvPr id="7" name="矩形 6"/>
          <p:cNvSpPr/>
          <p:nvPr/>
        </p:nvSpPr>
        <p:spPr>
          <a:xfrm>
            <a:off x="2235810" y="5865600"/>
            <a:ext cx="5008190" cy="369332"/>
          </a:xfrm>
          <a:prstGeom prst="rect">
            <a:avLst/>
          </a:prstGeom>
        </p:spPr>
        <p:txBody>
          <a:bodyPr wrap="square">
            <a:spAutoFit/>
          </a:bodyPr>
          <a:lstStyle/>
          <a:p>
            <a:r>
              <a:rPr lang="en-US" altLang="zh-CN">
                <a:solidFill>
                  <a:srgbClr val="00008B"/>
                </a:solidFill>
                <a:latin typeface="PingFang SC" charset="-122"/>
              </a:rPr>
              <a:t>Dilation: a 3×3 square structuring element</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sz="3600" dirty="0"/>
              <a:t>腐蚀和膨胀</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Duality</a:t>
                </a:r>
                <a:r>
                  <a:rPr lang="zh-CN" altLang="en-US" dirty="0">
                    <a:solidFill>
                      <a:srgbClr val="0066FF"/>
                    </a:solidFill>
                  </a:rPr>
                  <a:t>（对偶性）</a:t>
                </a:r>
                <a:endParaRPr lang="en-US" altLang="zh-CN" dirty="0">
                  <a:solidFill>
                    <a:srgbClr val="0066FF"/>
                  </a:solidFill>
                </a:endParaRPr>
              </a:p>
              <a:p>
                <a:pPr lvl="1"/>
                <a:r>
                  <a:rPr lang="zh-CN" altLang="en-US" dirty="0"/>
                  <a:t>腐蚀和膨胀关于集合的补集和反射互为对偶</a:t>
                </a:r>
                <a:endParaRPr lang="en-US" altLang="zh-CN" dirty="0"/>
              </a:p>
              <a:p>
                <a:pPr lvl="1"/>
                <a:endParaRPr lang="en-US" altLang="zh-CN"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𝐴</m:t>
                          </m:r>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acc>
                        <m:accPr>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𝐵</m:t>
                          </m:r>
                        </m:e>
                      </m:acc>
                    </m:oMath>
                  </m:oMathPara>
                </a14:m>
                <a:endParaRPr lang="en-US" altLang="zh-CN" dirty="0"/>
              </a:p>
              <a:p>
                <a:pPr lvl="1"/>
                <a:endParaRPr lang="en-US" altLang="zh-CN"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𝐴</m:t>
                          </m:r>
                        </m:e>
                        <m:sup>
                          <m:r>
                            <a:rPr lang="en-US" altLang="zh-CN" i="1">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acc>
                        <m:accPr>
                          <m:ctrlPr>
                            <a:rPr lang="en-US" altLang="zh-CN" i="1">
                              <a:latin typeface="Cambria Math" panose="02040503050406030204" pitchFamily="18" charset="0"/>
                              <a:ea typeface="Cambria Math" panose="02040503050406030204" pitchFamily="18" charset="0"/>
                            </a:rPr>
                          </m:ctrlPr>
                        </m:accPr>
                        <m:e>
                          <m:r>
                            <a:rPr lang="en-US" altLang="zh-CN" i="1">
                              <a:latin typeface="Cambria Math" panose="02040503050406030204" pitchFamily="18" charset="0"/>
                              <a:ea typeface="Cambria Math" panose="02040503050406030204" pitchFamily="18" charset="0"/>
                            </a:rPr>
                            <m:t>𝐵</m:t>
                          </m:r>
                        </m:e>
                      </m:acc>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sz="3600" dirty="0"/>
              <a:t>腐蚀和膨胀</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Duality</a:t>
                </a:r>
                <a:r>
                  <a:rPr lang="zh-CN" altLang="en-US" dirty="0">
                    <a:solidFill>
                      <a:srgbClr val="0066FF"/>
                    </a:solidFill>
                  </a:rPr>
                  <a:t>（对偶性）</a:t>
                </a:r>
                <a:endParaRPr lang="en-US" altLang="zh-CN" dirty="0">
                  <a:solidFill>
                    <a:srgbClr val="0066FF"/>
                  </a:solidFill>
                </a:endParaRPr>
              </a:p>
              <a:p>
                <a:pPr lvl="1"/>
                <a:r>
                  <a:rPr lang="zh-CN" altLang="en-US" dirty="0"/>
                  <a:t>证明：</a:t>
                </a:r>
                <a14:m>
                  <m:oMath xmlns:m="http://schemas.openxmlformats.org/officeDocument/2006/math">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𝐴</m:t>
                        </m:r>
                      </m:e>
                      <m:sup>
                        <m:r>
                          <a:rPr lang="en-US" altLang="zh-CN" b="0" i="1" smtClean="0">
                            <a:latin typeface="Cambria Math" panose="02040503050406030204" pitchFamily="18" charset="0"/>
                            <a:ea typeface="Cambria Math" panose="02040503050406030204" pitchFamily="18" charset="0"/>
                          </a:rPr>
                          <m:t>𝑐</m:t>
                        </m:r>
                      </m:sup>
                    </m:sSup>
                    <m:r>
                      <a:rPr lang="en-US" altLang="zh-CN" b="0" i="1" smtClean="0">
                        <a:latin typeface="Cambria Math" panose="02040503050406030204" pitchFamily="18" charset="0"/>
                        <a:ea typeface="Cambria Math" panose="02040503050406030204" pitchFamily="18" charset="0"/>
                      </a:rPr>
                      <m:t>⊕</m:t>
                    </m:r>
                    <m:acc>
                      <m:accPr>
                        <m:ctrlPr>
                          <a:rPr lang="en-US" altLang="zh-CN" b="0" i="1" smtClean="0">
                            <a:latin typeface="Cambria Math" panose="02040503050406030204" pitchFamily="18" charset="0"/>
                            <a:ea typeface="Cambria Math" panose="02040503050406030204" pitchFamily="18" charset="0"/>
                          </a:rPr>
                        </m:ctrlPr>
                      </m:accPr>
                      <m:e>
                        <m:r>
                          <a:rPr lang="en-US" altLang="zh-CN" b="0" i="1" smtClean="0">
                            <a:latin typeface="Cambria Math" panose="02040503050406030204" pitchFamily="18" charset="0"/>
                            <a:ea typeface="Cambria Math" panose="02040503050406030204" pitchFamily="18" charset="0"/>
                          </a:rPr>
                          <m:t>𝐵</m:t>
                        </m:r>
                      </m:e>
                    </m:acc>
                  </m:oMath>
                </a14:m>
                <a:endParaRPr lang="en-US" altLang="zh-CN" dirty="0"/>
              </a:p>
              <a:p>
                <a:pPr lvl="1"/>
                <a:endParaRPr lang="en-US" altLang="zh-CN" dirty="0"/>
              </a:p>
              <a:p>
                <a:pPr marL="457200" lvl="1" indent="0">
                  <a:lnSpc>
                    <a:spcPct val="150000"/>
                  </a:lnSpc>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e>
                        <m:sup>
                          <m:r>
                            <a:rPr lang="en-US" altLang="zh-CN" b="0" i="1" smtClean="0">
                              <a:latin typeface="Cambria Math" panose="02040503050406030204" pitchFamily="18" charset="0"/>
                            </a:rPr>
                            <m:t>𝑐</m:t>
                          </m:r>
                        </m:sup>
                      </m:sSup>
                    </m:oMath>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𝑐</m:t>
                          </m:r>
                        </m:sup>
                      </m:sSup>
                    </m:oMath>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e>
                          </m:d>
                        </m:e>
                        <m:sup/>
                      </m:sSup>
                    </m:oMath>
                    <m:oMath xmlns:m="http://schemas.openxmlformats.org/officeDocument/2006/math">
                      <m:r>
                        <a:rPr lang="en-US" altLang="zh-CN" b="0" i="0" smtClean="0">
                          <a:latin typeface="Cambria Math" panose="02040503050406030204" pitchFamily="18" charset="0"/>
                        </a:rPr>
                        <m:t>                    </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𝐵</m:t>
                          </m:r>
                        </m:e>
                      </m:acc>
                    </m:oMath>
                  </m:oMathPara>
                </a14:m>
                <a:endParaRPr lang="en-US" altLang="zh-CN" b="0" dirty="0"/>
              </a:p>
              <a:p>
                <a:pPr marL="457200" lvl="1" indent="0">
                  <a:buNone/>
                </a:pPr>
                <a:endParaRPr lang="en-US" altLang="zh-CN" b="0" dirty="0"/>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8293"/>
                </a:stretch>
              </a:blipFill>
            </p:spPr>
            <p:txBody>
              <a:bodyPr/>
              <a:lstStyle/>
              <a:p>
                <a:r>
                  <a:rPr lang="zh-CN" altLang="en-US">
                    <a:noFill/>
                  </a:rPr>
                  <a:t> </a:t>
                </a:r>
              </a:p>
            </p:txBody>
          </p:sp>
        </mc:Fallback>
      </mc:AlternateContent>
      <p:sp>
        <p:nvSpPr>
          <p:cNvPr id="8" name="Rectangle 6"/>
          <p:cNvSpPr>
            <a:spLocks noChangeArrowheads="1"/>
          </p:cNvSpPr>
          <p:nvPr/>
        </p:nvSpPr>
        <p:spPr bwMode="auto">
          <a:xfrm>
            <a:off x="3203581" y="3516466"/>
            <a:ext cx="4195762" cy="72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7"/>
          <p:cNvSpPr>
            <a:spLocks noChangeArrowheads="1"/>
          </p:cNvSpPr>
          <p:nvPr/>
        </p:nvSpPr>
        <p:spPr bwMode="auto">
          <a:xfrm>
            <a:off x="3200604" y="4225319"/>
            <a:ext cx="4195763" cy="72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8"/>
          <p:cNvSpPr>
            <a:spLocks noChangeArrowheads="1"/>
          </p:cNvSpPr>
          <p:nvPr/>
        </p:nvSpPr>
        <p:spPr bwMode="auto">
          <a:xfrm>
            <a:off x="3190132" y="4795769"/>
            <a:ext cx="4195763" cy="727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Preliminaries </a:t>
            </a:r>
            <a:r>
              <a:rPr lang="zh-CN" altLang="en-US" sz="2400" dirty="0">
                <a:solidFill>
                  <a:schemeClr val="bg1">
                    <a:lumMod val="75000"/>
                  </a:schemeClr>
                </a:solidFill>
              </a:rPr>
              <a:t>（预备知识）</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Erosion and Dilation </a:t>
            </a:r>
            <a:r>
              <a:rPr lang="zh-CN" altLang="en-US" sz="2400" dirty="0">
                <a:solidFill>
                  <a:schemeClr val="bg1">
                    <a:lumMod val="75000"/>
                  </a:schemeClr>
                </a:solidFill>
              </a:rPr>
              <a:t>（腐蚀和膨胀）</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t>Opening and Closing </a:t>
            </a:r>
            <a:r>
              <a:rPr lang="zh-CN" altLang="en-US" sz="2400" dirty="0"/>
              <a:t>（开操作与闭操作）</a:t>
            </a:r>
            <a:endParaRPr lang="en-US" altLang="zh-CN" sz="2400" dirty="0"/>
          </a:p>
          <a:p>
            <a:pPr>
              <a:lnSpc>
                <a:spcPct val="120000"/>
              </a:lnSpc>
            </a:pPr>
            <a:r>
              <a:rPr lang="en-US" altLang="zh-CN" sz="2400" dirty="0">
                <a:solidFill>
                  <a:schemeClr val="bg1">
                    <a:lumMod val="75000"/>
                  </a:schemeClr>
                </a:solidFill>
              </a:rPr>
              <a:t>The Hit-or-miss Transformation  </a:t>
            </a:r>
            <a:r>
              <a:rPr lang="zh-CN" altLang="en-US" sz="2400" dirty="0">
                <a:solidFill>
                  <a:schemeClr val="bg1">
                    <a:lumMod val="75000"/>
                  </a:schemeClr>
                </a:solidFill>
              </a:rPr>
              <a:t>（击中与击不中变换）</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Some Basic Morphological Algorithms </a:t>
            </a:r>
            <a:r>
              <a:rPr lang="zh-CN" altLang="en-US" sz="2400" dirty="0">
                <a:solidFill>
                  <a:schemeClr val="bg1">
                    <a:lumMod val="75000"/>
                  </a:schemeClr>
                </a:solidFill>
              </a:rPr>
              <a:t>（一些基本的形态学算法）</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Gray-scale Morphology </a:t>
            </a:r>
            <a:r>
              <a:rPr lang="zh-CN" altLang="en-US" sz="2400" dirty="0">
                <a:solidFill>
                  <a:schemeClr val="bg1">
                    <a:lumMod val="75000"/>
                  </a:schemeClr>
                </a:solidFill>
              </a:rPr>
              <a:t>（灰度级形态学）</a:t>
            </a:r>
            <a:endParaRPr lang="en-US" altLang="zh-CN" sz="2400" dirty="0">
              <a:solidFill>
                <a:schemeClr val="bg1">
                  <a:lumMod val="75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sz="3600" dirty="0"/>
              <a:t>开操作与闭操作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Opening</a:t>
                </a:r>
                <a:r>
                  <a:rPr lang="en-US" altLang="zh-CN" dirty="0"/>
                  <a:t> </a:t>
                </a:r>
                <a:r>
                  <a:rPr lang="zh-CN" altLang="en-US" dirty="0">
                    <a:solidFill>
                      <a:srgbClr val="0066FF"/>
                    </a:solidFill>
                  </a:rPr>
                  <a:t>（开操作）</a:t>
                </a:r>
                <a:endParaRPr lang="en-US" altLang="zh-CN" dirty="0">
                  <a:solidFill>
                    <a:srgbClr val="0066FF"/>
                  </a:solidFill>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m:oMathPara>
                </a14:m>
                <a:endParaRPr lang="en-US" altLang="zh-CN" dirty="0"/>
              </a:p>
              <a:p>
                <a:pPr lvl="1"/>
                <a:r>
                  <a:rPr lang="zh-CN" altLang="en-US" dirty="0"/>
                  <a:t>通常平滑物体的轮廓，</a:t>
                </a:r>
                <a:r>
                  <a:rPr lang="zh-CN" altLang="en-US" dirty="0">
                    <a:highlight>
                      <a:srgbClr val="FFFF00"/>
                    </a:highlight>
                  </a:rPr>
                  <a:t>切断</a:t>
                </a:r>
                <a:r>
                  <a:rPr lang="zh-CN" altLang="en-US" dirty="0"/>
                  <a:t>狭窄的部分，消除幼小的突出部分</a:t>
                </a:r>
                <a:endParaRPr lang="en-US" altLang="zh-CN" dirty="0"/>
              </a:p>
              <a:p>
                <a:r>
                  <a:rPr lang="en-US" altLang="zh-CN" dirty="0">
                    <a:solidFill>
                      <a:srgbClr val="0066FF"/>
                    </a:solidFill>
                  </a:rPr>
                  <a:t>Closing</a:t>
                </a:r>
                <a:r>
                  <a:rPr lang="en-US" altLang="zh-CN" dirty="0"/>
                  <a:t> </a:t>
                </a:r>
                <a:r>
                  <a:rPr lang="zh-CN" altLang="en-US" dirty="0">
                    <a:solidFill>
                      <a:srgbClr val="0066FF"/>
                    </a:solidFill>
                  </a:rPr>
                  <a:t>（闭操作）</a:t>
                </a:r>
                <a:endParaRPr lang="en-US" altLang="zh-CN" dirty="0">
                  <a:solidFill>
                    <a:srgbClr val="0066FF"/>
                  </a:solidFill>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i="1">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en-US" altLang="zh-CN" dirty="0"/>
              </a:p>
              <a:p>
                <a:pPr lvl="1"/>
                <a:r>
                  <a:rPr lang="zh-CN" altLang="en-US" dirty="0">
                    <a:highlight>
                      <a:srgbClr val="FFFF00"/>
                    </a:highlight>
                  </a:rPr>
                  <a:t>弥合</a:t>
                </a:r>
                <a:r>
                  <a:rPr lang="zh-CN" altLang="en-US" dirty="0"/>
                  <a:t>狭窄的断裂和细长的沟壑，消除小孔，填补物体轮廓中的缝隙</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sz="3600" dirty="0"/>
              <a:t>开操作与闭操作</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几何解释</a:t>
            </a:r>
            <a:endParaRPr lang="en-US" altLang="zh-CN" dirty="0"/>
          </a:p>
          <a:p>
            <a:endParaRPr lang="zh-CN" altLang="en-US" dirty="0"/>
          </a:p>
        </p:txBody>
      </p:sp>
      <p:pic>
        <p:nvPicPr>
          <p:cNvPr id="5" name="图片 4"/>
          <p:cNvPicPr>
            <a:picLocks noChangeAspect="1"/>
          </p:cNvPicPr>
          <p:nvPr/>
        </p:nvPicPr>
        <p:blipFill rotWithShape="1">
          <a:blip r:embed="rId1"/>
          <a:srcRect r="8420"/>
          <a:stretch>
            <a:fillRect/>
          </a:stretch>
        </p:blipFill>
        <p:spPr>
          <a:xfrm>
            <a:off x="5364088" y="2077591"/>
            <a:ext cx="3672408" cy="2990850"/>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374848" y="2276872"/>
                <a:ext cx="5349280" cy="1822743"/>
              </a:xfrm>
              <a:prstGeom prst="rect">
                <a:avLst/>
              </a:prstGeom>
              <a:noFill/>
            </p:spPr>
            <p:txBody>
              <a:bodyPr wrap="square" rtlCol="0">
                <a:spAutoFit/>
              </a:bodyPr>
              <a:lstStyle/>
              <a:p>
                <a:pPr marL="342900" indent="-342900">
                  <a:lnSpc>
                    <a:spcPct val="12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把结构元看作滚动的球（平面）</a:t>
                </a:r>
                <a:endParaRPr lang="en-US" altLang="zh-CN" sz="24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𝐵</m:t>
                    </m:r>
                  </m:oMath>
                </a14:m>
                <a:r>
                  <a:rPr lang="zh-CN" altLang="en-US" sz="2400" dirty="0">
                    <a:latin typeface="Times New Roman" panose="02020603050405020304" pitchFamily="18" charset="0"/>
                    <a:cs typeface="Times New Roman" panose="02020603050405020304" pitchFamily="18" charset="0"/>
                  </a:rPr>
                  <a:t>在</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𝐴</m:t>
                    </m:r>
                  </m:oMath>
                </a14:m>
                <a:r>
                  <a:rPr lang="zh-CN" altLang="en-US" sz="2400" dirty="0">
                    <a:latin typeface="Times New Roman" panose="02020603050405020304" pitchFamily="18" charset="0"/>
                    <a:cs typeface="Times New Roman" panose="02020603050405020304" pitchFamily="18" charset="0"/>
                  </a:rPr>
                  <a:t>中滚动</a:t>
                </a:r>
                <a:endParaRPr lang="en-US" altLang="zh-CN" sz="2400" dirty="0">
                  <a:latin typeface="Times New Roman" panose="02020603050405020304" pitchFamily="18" charset="0"/>
                  <a:cs typeface="Times New Roman" panose="02020603050405020304" pitchFamily="18" charset="0"/>
                </a:endParaRPr>
              </a:p>
              <a:p>
                <a:pPr marL="342900" indent="-342900">
                  <a:lnSpc>
                    <a:spcPct val="120000"/>
                  </a:lnSpc>
                  <a:buFont typeface="Wingdings" panose="05000000000000000000" pitchFamily="2" charset="2"/>
                  <a:buChar char="Ø"/>
                </a:pPr>
                <a14:m>
                  <m:oMath xmlns:m="http://schemas.openxmlformats.org/officeDocument/2006/math">
                    <m:r>
                      <a:rPr lang="en-US" altLang="zh-CN" sz="2400" i="1" smtClean="0">
                        <a:latin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m:t>
                    </m:r>
                  </m:oMath>
                </a14:m>
                <a:r>
                  <a:rPr lang="zh-CN" altLang="en-US" sz="2400" dirty="0">
                    <a:latin typeface="Times New Roman" panose="02020603050405020304" pitchFamily="18" charset="0"/>
                    <a:cs typeface="Times New Roman" panose="02020603050405020304" pitchFamily="18" charset="0"/>
                  </a:rPr>
                  <a:t>的边界由</a:t>
                </a:r>
                <a14:m>
                  <m:oMath xmlns:m="http://schemas.openxmlformats.org/officeDocument/2006/math">
                    <m:r>
                      <a:rPr lang="en-US" altLang="zh-CN" sz="2400" i="1" dirty="0">
                        <a:latin typeface="Cambria Math" panose="02040503050406030204" pitchFamily="18" charset="0"/>
                        <a:cs typeface="Times New Roman" panose="02020603050405020304" pitchFamily="18" charset="0"/>
                      </a:rPr>
                      <m:t>𝐵</m:t>
                    </m:r>
                  </m:oMath>
                </a14:m>
                <a:r>
                  <a:rPr lang="zh-CN" altLang="en-US" sz="2400" dirty="0">
                    <a:latin typeface="Times New Roman" panose="02020603050405020304" pitchFamily="18" charset="0"/>
                    <a:cs typeface="Times New Roman" panose="02020603050405020304" pitchFamily="18" charset="0"/>
                  </a:rPr>
                  <a:t>中那些在</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𝐴</m:t>
                    </m:r>
                  </m:oMath>
                </a14:m>
                <a:r>
                  <a:rPr lang="zh-CN" altLang="en-US" sz="2400" dirty="0">
                    <a:latin typeface="Times New Roman" panose="02020603050405020304" pitchFamily="18" charset="0"/>
                    <a:cs typeface="Times New Roman" panose="02020603050405020304" pitchFamily="18" charset="0"/>
                  </a:rPr>
                  <a:t>的范围内到达最远位置的点组成</a:t>
                </a:r>
                <a:endParaRPr lang="zh-CN" altLang="en-US" sz="2400" dirty="0">
                  <a:latin typeface="Times New Roman" panose="02020603050405020304" pitchFamily="18" charset="0"/>
                  <a:cs typeface="Times New Roman" panose="02020603050405020304" pitchFamily="18" charset="0"/>
                </a:endParaRPr>
              </a:p>
            </p:txBody>
          </p:sp>
        </mc:Choice>
        <mc:Fallback>
          <p:sp>
            <p:nvSpPr>
              <p:cNvPr id="6" name="文本框 5"/>
              <p:cNvSpPr txBox="1">
                <a:spLocks noRot="1" noChangeAspect="1" noMove="1" noResize="1" noEditPoints="1" noAdjustHandles="1" noChangeArrowheads="1" noChangeShapeType="1" noTextEdit="1"/>
              </p:cNvSpPr>
              <p:nvPr/>
            </p:nvSpPr>
            <p:spPr>
              <a:xfrm>
                <a:off x="374848" y="2276872"/>
                <a:ext cx="5349280" cy="1822743"/>
              </a:xfrm>
              <a:prstGeom prst="rect">
                <a:avLst/>
              </a:prstGeom>
              <a:blipFill rotWithShape="1">
                <a:blip r:embed="rId2"/>
                <a:stretch>
                  <a:fillRect l="-4" t="-22" r="4" b="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824029" y="4509120"/>
                <a:ext cx="3675622" cy="461665"/>
              </a:xfrm>
              <a:prstGeom prst="rect">
                <a:avLst/>
              </a:prstGeom>
            </p:spPr>
            <p:txBody>
              <a:bodyPr wrap="none">
                <a:spAutoFit/>
              </a:bodyPr>
              <a:lstStyle/>
              <a:p>
                <a14:m>
                  <m:oMath xmlns:m="http://schemas.openxmlformats.org/officeDocument/2006/math">
                    <m:r>
                      <a:rPr lang="en-US" altLang="zh-CN" sz="2400" i="1" smtClean="0">
                        <a:latin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b="0" i="1" smtClean="0">
                                <a:latin typeface="Cambria Math" panose="02040503050406030204" pitchFamily="18" charset="0"/>
                                <a:ea typeface="Cambria Math" panose="02040503050406030204" pitchFamily="18" charset="0"/>
                              </a:rPr>
                            </m:ctrlPr>
                          </m:sSub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𝐵</m:t>
                                </m:r>
                              </m:e>
                            </m:d>
                          </m:e>
                          <m:sub>
                            <m:r>
                              <a:rPr lang="en-US" altLang="zh-CN" sz="2400" b="0" i="1" smtClean="0">
                                <a:latin typeface="Cambria Math" panose="02040503050406030204" pitchFamily="18" charset="0"/>
                                <a:ea typeface="Cambria Math" panose="02040503050406030204" pitchFamily="18" charset="0"/>
                              </a:rPr>
                              <m:t>𝑧</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𝐵</m:t>
                                </m:r>
                              </m:e>
                            </m:d>
                          </m:e>
                          <m:sub>
                            <m:r>
                              <a:rPr lang="en-US" altLang="zh-CN" sz="2400" i="1">
                                <a:latin typeface="Cambria Math" panose="02040503050406030204" pitchFamily="18" charset="0"/>
                                <a:ea typeface="Cambria Math" panose="02040503050406030204" pitchFamily="18" charset="0"/>
                              </a:rPr>
                              <m:t>𝑧</m:t>
                            </m:r>
                          </m:sub>
                        </m:sSub>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𝐴</m:t>
                        </m:r>
                      </m:e>
                    </m:d>
                  </m:oMath>
                </a14:m>
                <a:r>
                  <a:rPr lang="zh-CN" altLang="en-US" sz="2400" dirty="0">
                    <a:latin typeface="Times New Roman" panose="02020603050405020304" pitchFamily="18" charset="0"/>
                    <a:cs typeface="Times New Roman" panose="02020603050405020304" pitchFamily="18" charset="0"/>
                  </a:rPr>
                  <a:t> </a:t>
                </a:r>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824029" y="4509120"/>
                <a:ext cx="3675622" cy="461665"/>
              </a:xfrm>
              <a:prstGeom prst="rect">
                <a:avLst/>
              </a:prstGeom>
              <a:blipFill rotWithShape="1">
                <a:blip r:embed="rId3"/>
                <a:stretch>
                  <a:fillRect l="-12" t="-134" r="1" b="1"/>
                </a:stretch>
              </a:blipFill>
            </p:spPr>
            <p:txBody>
              <a:bodyPr/>
              <a:lstStyle/>
              <a:p>
                <a:r>
                  <a:rPr lang="zh-CN"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示例</a:t>
            </a:r>
            <a:r>
              <a:rPr lang="en-US" altLang="zh-CN" sz="3200" dirty="0"/>
              <a:t>: </a:t>
            </a:r>
            <a:r>
              <a:rPr lang="zh-CN" altLang="en-US" sz="3200" dirty="0"/>
              <a:t>开操作</a:t>
            </a:r>
            <a:endParaRPr lang="en-US" altLang="zh-CN" sz="3200" dirty="0"/>
          </a:p>
        </p:txBody>
      </p:sp>
      <p:pic>
        <p:nvPicPr>
          <p:cNvPr id="235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263" y="1433513"/>
            <a:ext cx="8755062" cy="298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238" y="4660900"/>
            <a:ext cx="7667625"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918" name="Oval 6"/>
          <p:cNvSpPr>
            <a:spLocks noChangeArrowheads="1"/>
          </p:cNvSpPr>
          <p:nvPr/>
        </p:nvSpPr>
        <p:spPr bwMode="auto">
          <a:xfrm rot="-1275572">
            <a:off x="3357563" y="1304925"/>
            <a:ext cx="5546725" cy="362585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6919" name="Oval 7"/>
          <p:cNvSpPr>
            <a:spLocks noChangeArrowheads="1"/>
          </p:cNvSpPr>
          <p:nvPr/>
        </p:nvSpPr>
        <p:spPr bwMode="auto">
          <a:xfrm rot="-277523">
            <a:off x="6378575" y="3381375"/>
            <a:ext cx="2765425" cy="1408113"/>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
                                        <p:tgtEl>
                                          <p:spTgt spid="166919"/>
                                        </p:tgtEl>
                                      </p:cBhvr>
                                    </p:animEffect>
                                    <p:set>
                                      <p:cBhvr>
                                        <p:cTn id="7" dur="1" fill="hold">
                                          <p:stCondLst>
                                            <p:cond delay="9"/>
                                          </p:stCondLst>
                                        </p:cTn>
                                        <p:tgtEl>
                                          <p:spTgt spid="166919"/>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0"/>
                                        <p:tgtEl>
                                          <p:spTgt spid="166918"/>
                                        </p:tgtEl>
                                      </p:cBhvr>
                                    </p:animEffect>
                                    <p:set>
                                      <p:cBhvr>
                                        <p:cTn id="10" dur="1" fill="hold">
                                          <p:stCondLst>
                                            <p:cond delay="9"/>
                                          </p:stCondLst>
                                        </p:cTn>
                                        <p:tgtEl>
                                          <p:spTgt spid="1669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animBg="1"/>
      <p:bldP spid="1669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示例</a:t>
            </a:r>
            <a:r>
              <a:rPr lang="en-US" altLang="zh-CN" sz="3200" dirty="0"/>
              <a:t>: </a:t>
            </a:r>
            <a:r>
              <a:rPr lang="zh-CN" altLang="en-US" sz="3200" dirty="0"/>
              <a:t>闭操作</a:t>
            </a:r>
            <a:endParaRPr lang="en-US" altLang="zh-CN" sz="3200" dirty="0"/>
          </a:p>
        </p:txBody>
      </p:sp>
      <p:pic>
        <p:nvPicPr>
          <p:cNvPr id="2457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13" y="1495425"/>
            <a:ext cx="8505825" cy="234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3949700"/>
            <a:ext cx="8456612" cy="132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41" name="Rectangle 5"/>
          <p:cNvSpPr>
            <a:spLocks noChangeArrowheads="1"/>
          </p:cNvSpPr>
          <p:nvPr/>
        </p:nvSpPr>
        <p:spPr bwMode="auto">
          <a:xfrm>
            <a:off x="3192463" y="1668463"/>
            <a:ext cx="5734050" cy="2381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67941"/>
                                        </p:tgtEl>
                                      </p:cBhvr>
                                    </p:animEffect>
                                    <p:set>
                                      <p:cBhvr>
                                        <p:cTn id="7" dur="1" fill="hold">
                                          <p:stCondLst>
                                            <p:cond delay="499"/>
                                          </p:stCondLst>
                                        </p:cTn>
                                        <p:tgtEl>
                                          <p:spTgt spid="1679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1613" y="274638"/>
            <a:ext cx="5334000" cy="658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608013"/>
            <a:ext cx="1668463" cy="460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6" name="Oval 6"/>
          <p:cNvSpPr>
            <a:spLocks noChangeArrowheads="1"/>
          </p:cNvSpPr>
          <p:nvPr/>
        </p:nvSpPr>
        <p:spPr bwMode="auto">
          <a:xfrm>
            <a:off x="5892800" y="765175"/>
            <a:ext cx="246063" cy="246063"/>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8967" name="Rectangle 7"/>
          <p:cNvSpPr>
            <a:spLocks noChangeArrowheads="1"/>
          </p:cNvSpPr>
          <p:nvPr/>
        </p:nvSpPr>
        <p:spPr bwMode="auto">
          <a:xfrm>
            <a:off x="1509713" y="1422400"/>
            <a:ext cx="5108575" cy="11160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8968" name="Rectangle 8"/>
          <p:cNvSpPr>
            <a:spLocks noChangeArrowheads="1"/>
          </p:cNvSpPr>
          <p:nvPr/>
        </p:nvSpPr>
        <p:spPr bwMode="auto">
          <a:xfrm>
            <a:off x="1517650" y="2560638"/>
            <a:ext cx="5238750" cy="1304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8969" name="Rectangle 9"/>
          <p:cNvSpPr>
            <a:spLocks noChangeArrowheads="1"/>
          </p:cNvSpPr>
          <p:nvPr/>
        </p:nvSpPr>
        <p:spPr bwMode="auto">
          <a:xfrm>
            <a:off x="1527175" y="3884613"/>
            <a:ext cx="5238750" cy="14668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8970" name="Rectangle 10"/>
          <p:cNvSpPr>
            <a:spLocks noChangeArrowheads="1"/>
          </p:cNvSpPr>
          <p:nvPr/>
        </p:nvSpPr>
        <p:spPr bwMode="auto">
          <a:xfrm>
            <a:off x="1492250" y="5359400"/>
            <a:ext cx="5238750" cy="1450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68967"/>
                                        </p:tgtEl>
                                      </p:cBhvr>
                                    </p:animEffect>
                                    <p:set>
                                      <p:cBhvr>
                                        <p:cTn id="7" dur="1" fill="hold">
                                          <p:stCondLst>
                                            <p:cond delay="499"/>
                                          </p:stCondLst>
                                        </p:cTn>
                                        <p:tgtEl>
                                          <p:spTgt spid="16896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68968"/>
                                        </p:tgtEl>
                                      </p:cBhvr>
                                    </p:animEffect>
                                    <p:set>
                                      <p:cBhvr>
                                        <p:cTn id="12" dur="1" fill="hold">
                                          <p:stCondLst>
                                            <p:cond delay="499"/>
                                          </p:stCondLst>
                                        </p:cTn>
                                        <p:tgtEl>
                                          <p:spTgt spid="16896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68969"/>
                                        </p:tgtEl>
                                      </p:cBhvr>
                                    </p:animEffect>
                                    <p:set>
                                      <p:cBhvr>
                                        <p:cTn id="17" dur="1" fill="hold">
                                          <p:stCondLst>
                                            <p:cond delay="499"/>
                                          </p:stCondLst>
                                        </p:cTn>
                                        <p:tgtEl>
                                          <p:spTgt spid="16896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68970"/>
                                        </p:tgtEl>
                                      </p:cBhvr>
                                    </p:animEffect>
                                    <p:set>
                                      <p:cBhvr>
                                        <p:cTn id="22" dur="1" fill="hold">
                                          <p:stCondLst>
                                            <p:cond delay="499"/>
                                          </p:stCondLst>
                                        </p:cTn>
                                        <p:tgtEl>
                                          <p:spTgt spid="1689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7" grpId="0" animBg="1"/>
      <p:bldP spid="168968" grpId="0" animBg="1"/>
      <p:bldP spid="168969" grpId="0" animBg="1"/>
      <p:bldP spid="16897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sz="3600" dirty="0"/>
              <a:t>开操作与闭操作</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0066FF"/>
                </a:solidFill>
              </a:rPr>
              <a:t>Duality</a:t>
            </a:r>
            <a:r>
              <a:rPr lang="zh-CN" altLang="en-US" dirty="0">
                <a:solidFill>
                  <a:srgbClr val="0066FF"/>
                </a:solidFill>
              </a:rPr>
              <a:t>（对偶性）</a:t>
            </a:r>
            <a:endParaRPr lang="en-US" altLang="zh-CN" dirty="0">
              <a:solidFill>
                <a:srgbClr val="0066FF"/>
              </a:solidFill>
            </a:endParaRPr>
          </a:p>
          <a:p>
            <a:pPr lvl="1"/>
            <a:r>
              <a:rPr lang="zh-CN" altLang="en-US" dirty="0"/>
              <a:t>开操作与闭操作关于集合的补集和反射互为对偶</a:t>
            </a:r>
            <a:endParaRPr lang="en-US" altLang="zh-CN" dirty="0"/>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3155725" y="3140968"/>
                <a:ext cx="2667846" cy="5091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e>
                          </m:d>
                        </m:e>
                        <m:sup>
                          <m:r>
                            <a:rPr lang="en-US" altLang="zh-CN" sz="2400" b="0" i="1" smtClean="0">
                              <a:latin typeface="Cambria Math" panose="02040503050406030204" pitchFamily="18" charset="0"/>
                            </a:rPr>
                            <m:t>𝑐</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𝑐</m:t>
                              </m:r>
                            </m:sup>
                          </m:sSup>
                          <m:r>
                            <a:rPr lang="en-US" altLang="zh-CN" sz="2400" b="0" i="1" smtClean="0">
                              <a:latin typeface="Cambria Math" panose="02040503050406030204" pitchFamily="18" charset="0"/>
                              <a:ea typeface="Cambria Math" panose="02040503050406030204" pitchFamily="18" charset="0"/>
                            </a:rPr>
                            <m:t>∘</m:t>
                          </m:r>
                          <m:acc>
                            <m:accPr>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𝐵</m:t>
                              </m:r>
                            </m:e>
                          </m:acc>
                        </m:e>
                      </m:d>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3155725" y="3140968"/>
                <a:ext cx="2667846" cy="509178"/>
              </a:xfrm>
              <a:prstGeom prst="rect">
                <a:avLst/>
              </a:prstGeom>
              <a:blipFill rotWithShape="1">
                <a:blip r:embed="rId1"/>
                <a:stretch>
                  <a:fillRect l="-15" t="-51" r="23" b="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155725" y="3866170"/>
                <a:ext cx="2670859" cy="50917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𝐵</m:t>
                              </m:r>
                            </m:e>
                          </m:d>
                        </m:e>
                        <m:sup>
                          <m:r>
                            <a:rPr lang="en-US" altLang="zh-CN" sz="2400" b="0" i="1" smtClean="0">
                              <a:latin typeface="Cambria Math" panose="02040503050406030204" pitchFamily="18" charset="0"/>
                            </a:rPr>
                            <m:t>𝑐</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𝐴</m:t>
                              </m:r>
                            </m:e>
                            <m:sup>
                              <m:r>
                                <a:rPr lang="en-US" altLang="zh-CN" sz="2400" b="0" i="1" smtClean="0">
                                  <a:latin typeface="Cambria Math" panose="02040503050406030204" pitchFamily="18" charset="0"/>
                                </a:rPr>
                                <m:t>𝑐</m:t>
                              </m:r>
                            </m:sup>
                          </m:sSup>
                          <m:r>
                            <a:rPr lang="en-US" altLang="zh-CN" sz="2400" i="1">
                              <a:latin typeface="Cambria Math" panose="02040503050406030204" pitchFamily="18" charset="0"/>
                            </a:rPr>
                            <m:t>⦁</m:t>
                          </m:r>
                          <m:acc>
                            <m:accPr>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𝐵</m:t>
                              </m:r>
                            </m:e>
                          </m:acc>
                        </m:e>
                      </m:d>
                    </m:oMath>
                  </m:oMathPara>
                </a14:m>
                <a:endParaRPr lang="zh-CN" altLang="en-US" sz="2400" dirty="0"/>
              </a:p>
            </p:txBody>
          </p:sp>
        </mc:Choice>
        <mc:Fallback>
          <p:sp>
            <p:nvSpPr>
              <p:cNvPr id="8" name="文本框 7"/>
              <p:cNvSpPr txBox="1">
                <a:spLocks noRot="1" noChangeAspect="1" noMove="1" noResize="1" noEditPoints="1" noAdjustHandles="1" noChangeArrowheads="1" noChangeShapeType="1" noTextEdit="1"/>
              </p:cNvSpPr>
              <p:nvPr/>
            </p:nvSpPr>
            <p:spPr>
              <a:xfrm>
                <a:off x="3155725" y="3866170"/>
                <a:ext cx="2670859" cy="509178"/>
              </a:xfrm>
              <a:prstGeom prst="rect">
                <a:avLst/>
              </a:prstGeom>
              <a:blipFill rotWithShape="1">
                <a:blip r:embed="rId2"/>
                <a:stretch>
                  <a:fillRect l="-15" t="-57" r="17" b="39"/>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sz="4000"/>
              <a:t>主要内容</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Preliminaries </a:t>
            </a:r>
            <a:r>
              <a:rPr lang="zh-CN" altLang="en-US" sz="2400" dirty="0"/>
              <a:t>（预备知识）</a:t>
            </a:r>
            <a:r>
              <a:rPr lang="en-US" altLang="zh-CN" sz="2400" dirty="0"/>
              <a:t> </a:t>
            </a:r>
            <a:endParaRPr lang="en-US" altLang="zh-CN" sz="2400" dirty="0"/>
          </a:p>
          <a:p>
            <a:pPr>
              <a:lnSpc>
                <a:spcPct val="120000"/>
              </a:lnSpc>
            </a:pPr>
            <a:r>
              <a:rPr lang="en-US" altLang="zh-CN" sz="2400" dirty="0"/>
              <a:t>Erosion and Dilation </a:t>
            </a:r>
            <a:r>
              <a:rPr lang="zh-CN" altLang="en-US" sz="2400" dirty="0"/>
              <a:t>（腐蚀和膨胀）</a:t>
            </a:r>
            <a:r>
              <a:rPr lang="en-US" altLang="zh-CN" sz="2400" dirty="0"/>
              <a:t> </a:t>
            </a:r>
            <a:endParaRPr lang="en-US" altLang="zh-CN" sz="2400" dirty="0"/>
          </a:p>
          <a:p>
            <a:pPr>
              <a:lnSpc>
                <a:spcPct val="120000"/>
              </a:lnSpc>
            </a:pPr>
            <a:r>
              <a:rPr lang="en-US" altLang="zh-CN" sz="2400" dirty="0"/>
              <a:t>Opening and Closing </a:t>
            </a:r>
            <a:r>
              <a:rPr lang="zh-CN" altLang="en-US" sz="2400" dirty="0"/>
              <a:t>（开操作与闭操作）</a:t>
            </a:r>
            <a:endParaRPr lang="en-US" altLang="zh-CN" sz="2400" dirty="0"/>
          </a:p>
          <a:p>
            <a:pPr>
              <a:lnSpc>
                <a:spcPct val="120000"/>
              </a:lnSpc>
            </a:pPr>
            <a:r>
              <a:rPr lang="en-US" altLang="zh-CN" sz="2400" dirty="0"/>
              <a:t>The Hit-or-miss Transformation  </a:t>
            </a:r>
            <a:r>
              <a:rPr lang="zh-CN" altLang="en-US" sz="2400" dirty="0"/>
              <a:t>（击中与击不中变换）</a:t>
            </a:r>
            <a:endParaRPr lang="en-US" altLang="zh-CN" sz="2400" dirty="0"/>
          </a:p>
          <a:p>
            <a:pPr>
              <a:lnSpc>
                <a:spcPct val="120000"/>
              </a:lnSpc>
            </a:pPr>
            <a:r>
              <a:rPr lang="en-US" altLang="zh-CN" sz="2400" dirty="0"/>
              <a:t>Some Basic Morphological Algorithms </a:t>
            </a:r>
            <a:r>
              <a:rPr lang="zh-CN" altLang="en-US" sz="2400" dirty="0"/>
              <a:t>（一些基本的形态学算法）</a:t>
            </a:r>
            <a:endParaRPr lang="en-US" altLang="zh-CN" sz="2400" dirty="0"/>
          </a:p>
          <a:p>
            <a:pPr>
              <a:lnSpc>
                <a:spcPct val="120000"/>
              </a:lnSpc>
            </a:pPr>
            <a:r>
              <a:rPr lang="en-US" altLang="zh-CN" sz="2400" dirty="0"/>
              <a:t>Gray-scale Morphology </a:t>
            </a:r>
            <a:r>
              <a:rPr lang="zh-CN" altLang="en-US" sz="2400" dirty="0"/>
              <a:t>（灰度级形态学）</a:t>
            </a:r>
            <a:endParaRPr lang="en-US" altLang="zh-CN"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sz="3600" dirty="0"/>
              <a:t>开操作与闭操作</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Duality</a:t>
                </a:r>
                <a:r>
                  <a:rPr lang="zh-CN" altLang="en-US" dirty="0">
                    <a:solidFill>
                      <a:srgbClr val="0066FF"/>
                    </a:solidFill>
                  </a:rPr>
                  <a:t>（对偶性）</a:t>
                </a:r>
                <a:endParaRPr lang="en-US" altLang="zh-CN" dirty="0">
                  <a:solidFill>
                    <a:srgbClr val="0066FF"/>
                  </a:solidFill>
                </a:endParaRPr>
              </a:p>
              <a:p>
                <a:pPr lvl="1"/>
                <a:r>
                  <a:rPr lang="zh-CN" altLang="en-US" dirty="0"/>
                  <a:t>开操作的属性</a:t>
                </a:r>
                <a:endParaRPr lang="en-US" altLang="zh-CN" dirty="0"/>
              </a:p>
              <a:p>
                <a:pPr lvl="2"/>
                <a:r>
                  <a:rPr lang="zh-CN" altLang="en-US" dirty="0">
                    <a:highlight>
                      <a:srgbClr val="FFFF00"/>
                    </a:highlight>
                  </a:rPr>
                  <a:t>𝐴∘𝐵 是</a:t>
                </a:r>
                <a14:m>
                  <m:oMath xmlns:m="http://schemas.openxmlformats.org/officeDocument/2006/math">
                    <m:r>
                      <a:rPr lang="en-US" altLang="zh-CN" i="1" dirty="0" smtClean="0">
                        <a:highlight>
                          <a:srgbClr val="FFFF00"/>
                        </a:highlight>
                        <a:latin typeface="Cambria Math" panose="02040503050406030204" pitchFamily="18" charset="0"/>
                      </a:rPr>
                      <m:t>𝐴</m:t>
                    </m:r>
                  </m:oMath>
                </a14:m>
                <a:r>
                  <a:rPr lang="zh-CN" altLang="en-US" dirty="0">
                    <a:highlight>
                      <a:srgbClr val="FFFF00"/>
                    </a:highlight>
                  </a:rPr>
                  <a:t>的子集（子图像）</a:t>
                </a:r>
                <a:endParaRPr lang="en-US" altLang="zh-CN" dirty="0">
                  <a:highlight>
                    <a:srgbClr val="FFFF00"/>
                  </a:highlight>
                </a:endParaRPr>
              </a:p>
              <a:p>
                <a:pPr lvl="2"/>
                <a:r>
                  <a:rPr lang="zh-CN" altLang="en-US" dirty="0"/>
                  <a:t>如果</a:t>
                </a:r>
                <a14:m>
                  <m:oMath xmlns:m="http://schemas.openxmlformats.org/officeDocument/2006/math">
                    <m:r>
                      <a:rPr lang="en-US" altLang="zh-CN" i="1" dirty="0" smtClean="0">
                        <a:latin typeface="Cambria Math" panose="02040503050406030204" pitchFamily="18" charset="0"/>
                      </a:rPr>
                      <m:t>𝐶</m:t>
                    </m:r>
                  </m:oMath>
                </a14:m>
                <a:r>
                  <a:rPr lang="zh-CN" altLang="en-US" dirty="0"/>
                  <a:t>是</a:t>
                </a:r>
                <a14:m>
                  <m:oMath xmlns:m="http://schemas.openxmlformats.org/officeDocument/2006/math">
                    <m:r>
                      <a:rPr lang="en-US" altLang="zh-CN" i="1" dirty="0" smtClean="0">
                        <a:latin typeface="Cambria Math" panose="02040503050406030204" pitchFamily="18" charset="0"/>
                      </a:rPr>
                      <m:t>𝐷</m:t>
                    </m:r>
                  </m:oMath>
                </a14:m>
                <a:r>
                  <a:rPr lang="zh-CN" altLang="en-US" dirty="0"/>
                  <a:t>的子集，那么</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a14:m>
                <a:r>
                  <a:rPr lang="en-US" altLang="zh-CN" dirty="0"/>
                  <a:t> </a:t>
                </a:r>
                <a:r>
                  <a:rPr lang="zh-CN" altLang="en-US" dirty="0"/>
                  <a:t>是</a:t>
                </a:r>
                <a14:m>
                  <m:oMath xmlns:m="http://schemas.openxmlformats.org/officeDocument/2006/math">
                    <m:r>
                      <a:rPr lang="en-US" altLang="zh-CN" b="0" i="1" smtClean="0">
                        <a:latin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oMath>
                </a14:m>
                <a:r>
                  <a:rPr lang="zh-CN" altLang="en-US" dirty="0"/>
                  <a:t>的子集</a:t>
                </a:r>
                <a:endParaRPr lang="en-US" altLang="zh-CN" dirty="0"/>
              </a:p>
              <a:p>
                <a:pPr lvl="2"/>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a:p>
                <a:pPr lvl="1"/>
                <a:r>
                  <a:rPr lang="zh-CN" altLang="en-US" dirty="0"/>
                  <a:t>闭操作的属性</a:t>
                </a:r>
                <a:endParaRPr lang="en-US" altLang="zh-CN" dirty="0"/>
              </a:p>
              <a:p>
                <a:pPr lvl="2"/>
                <a14:m>
                  <m:oMath xmlns:m="http://schemas.openxmlformats.org/officeDocument/2006/math">
                    <m:r>
                      <a:rPr lang="en-US" altLang="zh-CN" i="1" dirty="0" smtClean="0">
                        <a:highlight>
                          <a:srgbClr val="FFFF00"/>
                        </a:highlight>
                        <a:latin typeface="Cambria Math" panose="02040503050406030204" pitchFamily="18" charset="0"/>
                      </a:rPr>
                      <m:t>𝐴</m:t>
                    </m:r>
                  </m:oMath>
                </a14:m>
                <a:r>
                  <a:rPr lang="en-US" altLang="zh-CN" dirty="0">
                    <a:highlight>
                      <a:srgbClr val="FFFF00"/>
                    </a:highlight>
                  </a:rPr>
                  <a:t> </a:t>
                </a:r>
                <a:r>
                  <a:rPr lang="zh-CN" altLang="en-US" dirty="0">
                    <a:highlight>
                      <a:srgbClr val="FFFF00"/>
                    </a:highlight>
                  </a:rPr>
                  <a:t>是</a:t>
                </a:r>
                <a14:m>
                  <m:oMath xmlns:m="http://schemas.openxmlformats.org/officeDocument/2006/math">
                    <m:r>
                      <a:rPr lang="en-US" altLang="zh-CN" b="0" i="1" smtClean="0">
                        <a:highlight>
                          <a:srgbClr val="FFFF00"/>
                        </a:highlight>
                        <a:latin typeface="Cambria Math" panose="02040503050406030204" pitchFamily="18" charset="0"/>
                      </a:rPr>
                      <m:t>𝐴</m:t>
                    </m:r>
                    <m:r>
                      <a:rPr lang="en-US" altLang="zh-CN" b="0" i="1" smtClean="0">
                        <a:highlight>
                          <a:srgbClr val="FFFF00"/>
                        </a:highlight>
                        <a:latin typeface="Cambria Math" panose="02040503050406030204" pitchFamily="18" charset="0"/>
                      </a:rPr>
                      <m:t>⦁</m:t>
                    </m:r>
                    <m:r>
                      <a:rPr lang="en-US" altLang="zh-CN" b="0" i="1" smtClean="0">
                        <a:highlight>
                          <a:srgbClr val="FFFF00"/>
                        </a:highlight>
                        <a:latin typeface="Cambria Math" panose="02040503050406030204" pitchFamily="18" charset="0"/>
                      </a:rPr>
                      <m:t>𝐵</m:t>
                    </m:r>
                  </m:oMath>
                </a14:m>
                <a:r>
                  <a:rPr lang="zh-CN" altLang="en-US" dirty="0">
                    <a:highlight>
                      <a:srgbClr val="FFFF00"/>
                    </a:highlight>
                  </a:rPr>
                  <a:t>的子集（子图像）</a:t>
                </a:r>
                <a:endParaRPr lang="en-US" altLang="zh-CN" dirty="0">
                  <a:highlight>
                    <a:srgbClr val="FFFF00"/>
                  </a:highlight>
                </a:endParaRPr>
              </a:p>
              <a:p>
                <a:pPr lvl="2"/>
                <a:r>
                  <a:rPr lang="zh-CN" altLang="en-US" dirty="0"/>
                  <a:t>如果</a:t>
                </a:r>
                <a14:m>
                  <m:oMath xmlns:m="http://schemas.openxmlformats.org/officeDocument/2006/math">
                    <m:r>
                      <a:rPr lang="en-US" altLang="zh-CN" i="1" dirty="0" smtClean="0">
                        <a:latin typeface="Cambria Math" panose="02040503050406030204" pitchFamily="18" charset="0"/>
                      </a:rPr>
                      <m:t>𝐶</m:t>
                    </m:r>
                  </m:oMath>
                </a14:m>
                <a:r>
                  <a:rPr lang="zh-CN" altLang="en-US" dirty="0"/>
                  <a:t>是</a:t>
                </a:r>
                <a14:m>
                  <m:oMath xmlns:m="http://schemas.openxmlformats.org/officeDocument/2006/math">
                    <m:r>
                      <a:rPr lang="en-US" altLang="zh-CN" i="1" dirty="0" smtClean="0">
                        <a:latin typeface="Cambria Math" panose="02040503050406030204" pitchFamily="18" charset="0"/>
                      </a:rPr>
                      <m:t>𝐷</m:t>
                    </m:r>
                  </m:oMath>
                </a14:m>
                <a:r>
                  <a:rPr lang="zh-CN" altLang="en-US" dirty="0"/>
                  <a:t>的子集，那么</a:t>
                </a:r>
                <a14:m>
                  <m:oMath xmlns:m="http://schemas.openxmlformats.org/officeDocument/2006/math">
                    <m:r>
                      <a:rPr lang="en-US" altLang="zh-CN" i="1" dirty="0" smtClean="0">
                        <a:latin typeface="Cambria Math" panose="02040503050406030204" pitchFamily="18" charset="0"/>
                      </a:rPr>
                      <m:t>𝐶</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𝐵</m:t>
                    </m:r>
                  </m:oMath>
                </a14:m>
                <a:r>
                  <a:rPr lang="zh-CN" altLang="en-US" dirty="0"/>
                  <a:t>是</a:t>
                </a:r>
                <a14:m>
                  <m:oMath xmlns:m="http://schemas.openxmlformats.org/officeDocument/2006/math">
                    <m:r>
                      <a:rPr lang="en-US" altLang="zh-CN" i="1" dirty="0">
                        <a:latin typeface="Cambria Math" panose="02040503050406030204" pitchFamily="18" charset="0"/>
                      </a:rPr>
                      <m:t>𝐷</m:t>
                    </m:r>
                    <m:r>
                      <a:rPr lang="en-US" altLang="zh-CN" i="1" dirty="0">
                        <a:latin typeface="Cambria Math" panose="02040503050406030204" pitchFamily="18" charset="0"/>
                      </a:rPr>
                      <m:t>⦁</m:t>
                    </m:r>
                    <m:r>
                      <a:rPr lang="en-US" altLang="zh-CN" i="1" dirty="0">
                        <a:latin typeface="Cambria Math" panose="02040503050406030204" pitchFamily="18" charset="0"/>
                      </a:rPr>
                      <m:t>𝐵</m:t>
                    </m:r>
                  </m:oMath>
                </a14:m>
                <a:r>
                  <a:rPr lang="zh-CN" altLang="en-US" dirty="0"/>
                  <a:t>的子集</a:t>
                </a:r>
                <a:endParaRPr lang="en-US" altLang="zh-CN" dirty="0"/>
              </a:p>
              <a:p>
                <a:pPr lvl="2"/>
                <a14:m>
                  <m:oMath xmlns:m="http://schemas.openxmlformats.org/officeDocument/2006/math">
                    <m:d>
                      <m:dPr>
                        <m:ctrlPr>
                          <a:rPr lang="en-US" altLang="zh-CN" b="0" i="1" smtClean="0">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i="1">
                        <a:latin typeface="Cambria Math" panose="02040503050406030204" pitchFamily="18" charset="0"/>
                      </a:rPr>
                      <m:t>⦁</m:t>
                    </m:r>
                    <m:r>
                      <a:rPr lang="en-US" altLang="zh-CN" i="1">
                        <a:latin typeface="Cambria Math" panose="02040503050406030204" pitchFamily="18" charset="0"/>
                      </a:rPr>
                      <m:t>𝐵</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𝐵</m:t>
                    </m:r>
                  </m:oMath>
                </a14:m>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5823"/>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9288" y="495300"/>
            <a:ext cx="6350000" cy="579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763" y="646113"/>
            <a:ext cx="1998662"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Preliminaries </a:t>
            </a:r>
            <a:r>
              <a:rPr lang="zh-CN" altLang="en-US" sz="2400" dirty="0">
                <a:solidFill>
                  <a:schemeClr val="bg1">
                    <a:lumMod val="75000"/>
                  </a:schemeClr>
                </a:solidFill>
              </a:rPr>
              <a:t>（预备知识）</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Erosion and Dilation </a:t>
            </a:r>
            <a:r>
              <a:rPr lang="zh-CN" altLang="en-US" sz="2400" dirty="0">
                <a:solidFill>
                  <a:schemeClr val="bg1">
                    <a:lumMod val="75000"/>
                  </a:schemeClr>
                </a:solidFill>
              </a:rPr>
              <a:t>（腐蚀和膨胀）</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Opening and Closing </a:t>
            </a:r>
            <a:r>
              <a:rPr lang="zh-CN" altLang="en-US" sz="2400" dirty="0">
                <a:solidFill>
                  <a:schemeClr val="bg1">
                    <a:lumMod val="75000"/>
                  </a:schemeClr>
                </a:solidFill>
              </a:rPr>
              <a:t>（开操作与闭操作）</a:t>
            </a:r>
            <a:endParaRPr lang="en-US" altLang="zh-CN" sz="2400" dirty="0">
              <a:solidFill>
                <a:schemeClr val="bg1">
                  <a:lumMod val="75000"/>
                </a:schemeClr>
              </a:solidFill>
            </a:endParaRPr>
          </a:p>
          <a:p>
            <a:pPr>
              <a:lnSpc>
                <a:spcPct val="120000"/>
              </a:lnSpc>
            </a:pPr>
            <a:r>
              <a:rPr lang="en-US" altLang="zh-CN" sz="2400" dirty="0"/>
              <a:t>The Hit-or-miss Transformation  </a:t>
            </a:r>
            <a:r>
              <a:rPr lang="zh-CN" altLang="en-US" sz="2400" dirty="0"/>
              <a:t>（击中与击不中变换）</a:t>
            </a:r>
            <a:endParaRPr lang="en-US" altLang="zh-CN" sz="2400" dirty="0"/>
          </a:p>
          <a:p>
            <a:pPr>
              <a:lnSpc>
                <a:spcPct val="120000"/>
              </a:lnSpc>
            </a:pPr>
            <a:r>
              <a:rPr lang="en-US" altLang="zh-CN" sz="2400" dirty="0">
                <a:solidFill>
                  <a:schemeClr val="bg1">
                    <a:lumMod val="75000"/>
                  </a:schemeClr>
                </a:solidFill>
              </a:rPr>
              <a:t>Some Basic Morphological Algorithms </a:t>
            </a:r>
            <a:r>
              <a:rPr lang="zh-CN" altLang="en-US" sz="2400" dirty="0">
                <a:solidFill>
                  <a:schemeClr val="bg1">
                    <a:lumMod val="75000"/>
                  </a:schemeClr>
                </a:solidFill>
              </a:rPr>
              <a:t>（一些基本的形态学算法）</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Gray-scale Morphology </a:t>
            </a:r>
            <a:r>
              <a:rPr lang="zh-CN" altLang="en-US" sz="2400" dirty="0">
                <a:solidFill>
                  <a:schemeClr val="bg1">
                    <a:lumMod val="75000"/>
                  </a:schemeClr>
                </a:solidFill>
              </a:rPr>
              <a:t>（灰度级形态学）</a:t>
            </a:r>
            <a:endParaRPr lang="en-US" altLang="zh-CN" sz="2400" dirty="0">
              <a:solidFill>
                <a:schemeClr val="bg1">
                  <a:lumMod val="7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0" y="228600"/>
            <a:ext cx="3386138" cy="1490663"/>
          </a:xfrm>
        </p:spPr>
        <p:txBody>
          <a:bodyPr/>
          <a:lstStyle/>
          <a:p>
            <a:pPr eaLnBrk="1" hangingPunct="1"/>
            <a:r>
              <a:rPr lang="en-US" altLang="zh-CN" sz="2400" b="1" dirty="0"/>
              <a:t>4. </a:t>
            </a:r>
            <a:r>
              <a:rPr lang="zh-CN" altLang="en-US" sz="2400" b="1" dirty="0"/>
              <a:t>击中与击不中变换</a:t>
            </a:r>
            <a:endParaRPr lang="en-US" altLang="zh-CN" sz="2400" b="1" dirty="0"/>
          </a:p>
        </p:txBody>
      </p:sp>
      <p:pic>
        <p:nvPicPr>
          <p:cNvPr id="296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4875" y="171450"/>
            <a:ext cx="4041775" cy="667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200" y="857250"/>
            <a:ext cx="1447800"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3061" name="Rectangle 5"/>
          <p:cNvSpPr>
            <a:spLocks noChangeArrowheads="1"/>
          </p:cNvSpPr>
          <p:nvPr/>
        </p:nvSpPr>
        <p:spPr bwMode="auto">
          <a:xfrm>
            <a:off x="3440113" y="1597025"/>
            <a:ext cx="2032000" cy="1408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62" name="Rectangle 6"/>
          <p:cNvSpPr>
            <a:spLocks noChangeArrowheads="1"/>
          </p:cNvSpPr>
          <p:nvPr/>
        </p:nvSpPr>
        <p:spPr bwMode="auto">
          <a:xfrm>
            <a:off x="5478463" y="1606550"/>
            <a:ext cx="2032000" cy="1408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63" name="Rectangle 7"/>
          <p:cNvSpPr>
            <a:spLocks noChangeArrowheads="1"/>
          </p:cNvSpPr>
          <p:nvPr/>
        </p:nvSpPr>
        <p:spPr bwMode="auto">
          <a:xfrm>
            <a:off x="3757613" y="3006725"/>
            <a:ext cx="3454400" cy="23812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64" name="Rectangle 8"/>
          <p:cNvSpPr>
            <a:spLocks noChangeArrowheads="1"/>
          </p:cNvSpPr>
          <p:nvPr/>
        </p:nvSpPr>
        <p:spPr bwMode="auto">
          <a:xfrm>
            <a:off x="4448175" y="5407025"/>
            <a:ext cx="2032000" cy="1408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73065" name="Object 9"/>
          <p:cNvGraphicFramePr>
            <a:graphicFrameLocks noChangeAspect="1"/>
          </p:cNvGraphicFramePr>
          <p:nvPr/>
        </p:nvGraphicFramePr>
        <p:xfrm>
          <a:off x="0" y="1762125"/>
          <a:ext cx="3541713" cy="2052638"/>
        </p:xfrm>
        <a:graphic>
          <a:graphicData uri="http://schemas.openxmlformats.org/presentationml/2006/ole">
            <mc:AlternateContent xmlns:mc="http://schemas.openxmlformats.org/markup-compatibility/2006">
              <mc:Choice xmlns:v="urn:schemas-microsoft-com:vml" Requires="v">
                <p:oleObj spid="_x0000_s1386" name="Equation" r:id="rId3" imgW="2082800" imgH="1181100" progId="Equation.DSMT4">
                  <p:embed/>
                </p:oleObj>
              </mc:Choice>
              <mc:Fallback>
                <p:oleObj name="Equation" r:id="rId3" imgW="2082800" imgH="1181100" progId="Equation.DSMT4">
                  <p:embed/>
                  <p:pic>
                    <p:nvPicPr>
                      <p:cNvPr id="0" name="图片 13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62125"/>
                        <a:ext cx="3541713" cy="205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6" name="Oval 10"/>
          <p:cNvSpPr>
            <a:spLocks noChangeArrowheads="1"/>
          </p:cNvSpPr>
          <p:nvPr/>
        </p:nvSpPr>
        <p:spPr bwMode="auto">
          <a:xfrm>
            <a:off x="1084263" y="3025775"/>
            <a:ext cx="157162"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67" name="Oval 11"/>
          <p:cNvSpPr>
            <a:spLocks noChangeArrowheads="1"/>
          </p:cNvSpPr>
          <p:nvPr/>
        </p:nvSpPr>
        <p:spPr bwMode="auto">
          <a:xfrm>
            <a:off x="222250" y="3435350"/>
            <a:ext cx="157163"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173068" name="Object 12"/>
          <p:cNvGraphicFramePr>
            <a:graphicFrameLocks noChangeAspect="1"/>
          </p:cNvGraphicFramePr>
          <p:nvPr/>
        </p:nvGraphicFramePr>
        <p:xfrm>
          <a:off x="71438" y="4295775"/>
          <a:ext cx="3322637" cy="1857375"/>
        </p:xfrm>
        <a:graphic>
          <a:graphicData uri="http://schemas.openxmlformats.org/presentationml/2006/ole">
            <mc:AlternateContent xmlns:mc="http://schemas.openxmlformats.org/markup-compatibility/2006">
              <mc:Choice xmlns:v="urn:schemas-microsoft-com:vml" Requires="v">
                <p:oleObj spid="_x0000_s1387" name="Equation" r:id="rId5" imgW="1727200" imgH="965200" progId="Equation.DSMT4">
                  <p:embed/>
                </p:oleObj>
              </mc:Choice>
              <mc:Fallback>
                <p:oleObj name="Equation" r:id="rId5" imgW="1727200" imgH="965200" progId="Equation.DSMT4">
                  <p:embed/>
                  <p:pic>
                    <p:nvPicPr>
                      <p:cNvPr id="0" name="图片 13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38" y="4295775"/>
                        <a:ext cx="3322637" cy="185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3069" name="Oval 13"/>
          <p:cNvSpPr>
            <a:spLocks noChangeArrowheads="1"/>
          </p:cNvSpPr>
          <p:nvPr/>
        </p:nvSpPr>
        <p:spPr bwMode="auto">
          <a:xfrm>
            <a:off x="346075" y="5816600"/>
            <a:ext cx="157163"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70" name="Oval 14"/>
          <p:cNvSpPr>
            <a:spLocks noChangeArrowheads="1"/>
          </p:cNvSpPr>
          <p:nvPr/>
        </p:nvSpPr>
        <p:spPr bwMode="auto">
          <a:xfrm>
            <a:off x="1131888" y="3502025"/>
            <a:ext cx="157162"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71" name="Oval 15"/>
          <p:cNvSpPr>
            <a:spLocks noChangeArrowheads="1"/>
          </p:cNvSpPr>
          <p:nvPr/>
        </p:nvSpPr>
        <p:spPr bwMode="auto">
          <a:xfrm>
            <a:off x="2317750" y="3502025"/>
            <a:ext cx="157163"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72" name="Oval 16"/>
          <p:cNvSpPr>
            <a:spLocks noChangeArrowheads="1"/>
          </p:cNvSpPr>
          <p:nvPr/>
        </p:nvSpPr>
        <p:spPr bwMode="auto">
          <a:xfrm>
            <a:off x="1366838" y="5816600"/>
            <a:ext cx="157162"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3073" name="Oval 17"/>
          <p:cNvSpPr>
            <a:spLocks noChangeArrowheads="1"/>
          </p:cNvSpPr>
          <p:nvPr/>
        </p:nvSpPr>
        <p:spPr bwMode="auto">
          <a:xfrm>
            <a:off x="2716213" y="5816600"/>
            <a:ext cx="157162" cy="173038"/>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3061"/>
                                        </p:tgtEl>
                                      </p:cBhvr>
                                    </p:animEffect>
                                    <p:set>
                                      <p:cBhvr>
                                        <p:cTn id="7" dur="1" fill="hold">
                                          <p:stCondLst>
                                            <p:cond delay="499"/>
                                          </p:stCondLst>
                                        </p:cTn>
                                        <p:tgtEl>
                                          <p:spTgt spid="17306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73062"/>
                                        </p:tgtEl>
                                      </p:cBhvr>
                                    </p:animEffect>
                                    <p:set>
                                      <p:cBhvr>
                                        <p:cTn id="12" dur="1" fill="hold">
                                          <p:stCondLst>
                                            <p:cond delay="499"/>
                                          </p:stCondLst>
                                        </p:cTn>
                                        <p:tgtEl>
                                          <p:spTgt spid="17306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3063"/>
                                        </p:tgtEl>
                                      </p:cBhvr>
                                    </p:animEffect>
                                    <p:set>
                                      <p:cBhvr>
                                        <p:cTn id="17" dur="1" fill="hold">
                                          <p:stCondLst>
                                            <p:cond delay="499"/>
                                          </p:stCondLst>
                                        </p:cTn>
                                        <p:tgtEl>
                                          <p:spTgt spid="17306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73064"/>
                                        </p:tgtEl>
                                      </p:cBhvr>
                                    </p:animEffect>
                                    <p:set>
                                      <p:cBhvr>
                                        <p:cTn id="22" dur="1" fill="hold">
                                          <p:stCondLst>
                                            <p:cond delay="499"/>
                                          </p:stCondLst>
                                        </p:cTn>
                                        <p:tgtEl>
                                          <p:spTgt spid="1730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3065"/>
                                        </p:tgtEl>
                                        <p:attrNameLst>
                                          <p:attrName>style.visibility</p:attrName>
                                        </p:attrNameLst>
                                      </p:cBhvr>
                                      <p:to>
                                        <p:strVal val="visible"/>
                                      </p:to>
                                    </p:set>
                                    <p:animEffect transition="in" filter="checkerboard(across)">
                                      <p:cBhvr>
                                        <p:cTn id="27" dur="500"/>
                                        <p:tgtEl>
                                          <p:spTgt spid="173065"/>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73066"/>
                                        </p:tgtEl>
                                        <p:attrNameLst>
                                          <p:attrName>style.visibility</p:attrName>
                                        </p:attrNameLst>
                                      </p:cBhvr>
                                      <p:to>
                                        <p:strVal val="visible"/>
                                      </p:to>
                                    </p:set>
                                    <p:animEffect transition="in" filter="checkerboard(across)">
                                      <p:cBhvr>
                                        <p:cTn id="30" dur="500"/>
                                        <p:tgtEl>
                                          <p:spTgt spid="173066"/>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73067"/>
                                        </p:tgtEl>
                                        <p:attrNameLst>
                                          <p:attrName>style.visibility</p:attrName>
                                        </p:attrNameLst>
                                      </p:cBhvr>
                                      <p:to>
                                        <p:strVal val="visible"/>
                                      </p:to>
                                    </p:set>
                                    <p:animEffect transition="in" filter="checkerboard(across)">
                                      <p:cBhvr>
                                        <p:cTn id="33" dur="500"/>
                                        <p:tgtEl>
                                          <p:spTgt spid="173067"/>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173070"/>
                                        </p:tgtEl>
                                        <p:attrNameLst>
                                          <p:attrName>style.visibility</p:attrName>
                                        </p:attrNameLst>
                                      </p:cBhvr>
                                      <p:to>
                                        <p:strVal val="visible"/>
                                      </p:to>
                                    </p:set>
                                    <p:animEffect transition="in" filter="checkerboard(across)">
                                      <p:cBhvr>
                                        <p:cTn id="36" dur="500"/>
                                        <p:tgtEl>
                                          <p:spTgt spid="173070"/>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173071"/>
                                        </p:tgtEl>
                                        <p:attrNameLst>
                                          <p:attrName>style.visibility</p:attrName>
                                        </p:attrNameLst>
                                      </p:cBhvr>
                                      <p:to>
                                        <p:strVal val="visible"/>
                                      </p:to>
                                    </p:set>
                                    <p:animEffect transition="in" filter="checkerboard(across)">
                                      <p:cBhvr>
                                        <p:cTn id="39" dur="500"/>
                                        <p:tgtEl>
                                          <p:spTgt spid="173071"/>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173068"/>
                                        </p:tgtEl>
                                        <p:attrNameLst>
                                          <p:attrName>style.visibility</p:attrName>
                                        </p:attrNameLst>
                                      </p:cBhvr>
                                      <p:to>
                                        <p:strVal val="visible"/>
                                      </p:to>
                                    </p:set>
                                    <p:animEffect transition="in" filter="checkerboard(across)">
                                      <p:cBhvr>
                                        <p:cTn id="44" dur="500"/>
                                        <p:tgtEl>
                                          <p:spTgt spid="173068"/>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173069"/>
                                        </p:tgtEl>
                                        <p:attrNameLst>
                                          <p:attrName>style.visibility</p:attrName>
                                        </p:attrNameLst>
                                      </p:cBhvr>
                                      <p:to>
                                        <p:strVal val="visible"/>
                                      </p:to>
                                    </p:set>
                                    <p:animEffect transition="in" filter="checkerboard(across)">
                                      <p:cBhvr>
                                        <p:cTn id="47" dur="500"/>
                                        <p:tgtEl>
                                          <p:spTgt spid="173069"/>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73072"/>
                                        </p:tgtEl>
                                        <p:attrNameLst>
                                          <p:attrName>style.visibility</p:attrName>
                                        </p:attrNameLst>
                                      </p:cBhvr>
                                      <p:to>
                                        <p:strVal val="visible"/>
                                      </p:to>
                                    </p:set>
                                    <p:animEffect transition="in" filter="checkerboard(across)">
                                      <p:cBhvr>
                                        <p:cTn id="50" dur="500"/>
                                        <p:tgtEl>
                                          <p:spTgt spid="173072"/>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173073"/>
                                        </p:tgtEl>
                                        <p:attrNameLst>
                                          <p:attrName>style.visibility</p:attrName>
                                        </p:attrNameLst>
                                      </p:cBhvr>
                                      <p:to>
                                        <p:strVal val="visible"/>
                                      </p:to>
                                    </p:set>
                                    <p:animEffect transition="in" filter="checkerboard(across)">
                                      <p:cBhvr>
                                        <p:cTn id="53" dur="500"/>
                                        <p:tgtEl>
                                          <p:spTgt spid="173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1" grpId="0" animBg="1"/>
      <p:bldP spid="173062" grpId="0" animBg="1"/>
      <p:bldP spid="173063" grpId="0" animBg="1"/>
      <p:bldP spid="173064" grpId="0" animBg="1"/>
      <p:bldP spid="173066" grpId="0" animBg="1"/>
      <p:bldP spid="173067" grpId="0" animBg="1"/>
      <p:bldP spid="173069" grpId="0" animBg="1"/>
      <p:bldP spid="173070" grpId="0" animBg="1"/>
      <p:bldP spid="173071" grpId="0" animBg="1"/>
      <p:bldP spid="173072" grpId="0" animBg="1"/>
      <p:bldP spid="1730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a:xfrm>
            <a:off x="0" y="228600"/>
            <a:ext cx="3386138" cy="1490663"/>
          </a:xfrm>
        </p:spPr>
        <p:txBody>
          <a:bodyPr/>
          <a:lstStyle/>
          <a:p>
            <a:pPr eaLnBrk="1" hangingPunct="1"/>
            <a:r>
              <a:rPr lang="en-US" altLang="zh-CN" sz="2400" b="1" dirty="0"/>
              <a:t>4. </a:t>
            </a:r>
            <a:r>
              <a:rPr lang="zh-CN" altLang="en-US" sz="2400" b="1" dirty="0"/>
              <a:t>击中与击不中变换</a:t>
            </a:r>
            <a:endParaRPr lang="en-US" altLang="zh-CN" sz="2400" b="1" dirty="0"/>
          </a:p>
        </p:txBody>
      </p:sp>
      <p:pic>
        <p:nvPicPr>
          <p:cNvPr id="2" name="图片 1"/>
          <p:cNvPicPr>
            <a:picLocks noChangeAspect="1"/>
          </p:cNvPicPr>
          <p:nvPr/>
        </p:nvPicPr>
        <p:blipFill rotWithShape="1">
          <a:blip r:embed="rId1"/>
          <a:srcRect t="9052" b="19550"/>
          <a:stretch>
            <a:fillRect/>
          </a:stretch>
        </p:blipFill>
        <p:spPr>
          <a:xfrm>
            <a:off x="611560" y="1412776"/>
            <a:ext cx="4844297" cy="4896544"/>
          </a:xfrm>
          <a:prstGeom prst="rect">
            <a:avLst/>
          </a:prstGeom>
        </p:spPr>
      </p:pic>
      <p:pic>
        <p:nvPicPr>
          <p:cNvPr id="3" name="图片 2"/>
          <p:cNvPicPr>
            <a:picLocks noChangeAspect="1"/>
          </p:cNvPicPr>
          <p:nvPr/>
        </p:nvPicPr>
        <p:blipFill rotWithShape="1">
          <a:blip r:embed="rId2"/>
          <a:srcRect l="8885" t="10284" r="629"/>
          <a:stretch>
            <a:fillRect/>
          </a:stretch>
        </p:blipFill>
        <p:spPr>
          <a:xfrm>
            <a:off x="5220072" y="1988840"/>
            <a:ext cx="3816424" cy="314096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Preliminaries </a:t>
            </a:r>
            <a:r>
              <a:rPr lang="zh-CN" altLang="en-US" sz="2400" dirty="0">
                <a:solidFill>
                  <a:schemeClr val="bg1">
                    <a:lumMod val="75000"/>
                  </a:schemeClr>
                </a:solidFill>
              </a:rPr>
              <a:t>（预备知识）</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Erosion and Dilation </a:t>
            </a:r>
            <a:r>
              <a:rPr lang="zh-CN" altLang="en-US" sz="2400" dirty="0">
                <a:solidFill>
                  <a:schemeClr val="bg1">
                    <a:lumMod val="75000"/>
                  </a:schemeClr>
                </a:solidFill>
              </a:rPr>
              <a:t>（腐蚀和膨胀）</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Opening and Closing </a:t>
            </a:r>
            <a:r>
              <a:rPr lang="zh-CN" altLang="en-US" sz="2400" dirty="0">
                <a:solidFill>
                  <a:schemeClr val="bg1">
                    <a:lumMod val="75000"/>
                  </a:schemeClr>
                </a:solidFill>
              </a:rPr>
              <a:t>（开操作与闭操作）</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The Hit-or-miss Transformation  </a:t>
            </a:r>
            <a:r>
              <a:rPr lang="zh-CN" altLang="en-US" sz="2400" dirty="0">
                <a:solidFill>
                  <a:schemeClr val="bg1">
                    <a:lumMod val="75000"/>
                  </a:schemeClr>
                </a:solidFill>
              </a:rPr>
              <a:t>（击中与击不中变换）</a:t>
            </a:r>
            <a:endParaRPr lang="en-US" altLang="zh-CN" sz="2400" dirty="0">
              <a:solidFill>
                <a:schemeClr val="bg1">
                  <a:lumMod val="75000"/>
                </a:schemeClr>
              </a:solidFill>
            </a:endParaRPr>
          </a:p>
          <a:p>
            <a:pPr>
              <a:lnSpc>
                <a:spcPct val="120000"/>
              </a:lnSpc>
            </a:pPr>
            <a:r>
              <a:rPr lang="en-US" altLang="zh-CN" sz="2400" dirty="0"/>
              <a:t>Some Basic Morphological Algorithms </a:t>
            </a:r>
            <a:r>
              <a:rPr lang="zh-CN" altLang="en-US" sz="2400" dirty="0"/>
              <a:t>（一些基本的形态学算法）</a:t>
            </a:r>
            <a:endParaRPr lang="en-US" altLang="zh-CN" sz="2400" dirty="0"/>
          </a:p>
          <a:p>
            <a:pPr>
              <a:lnSpc>
                <a:spcPct val="120000"/>
              </a:lnSpc>
            </a:pPr>
            <a:r>
              <a:rPr lang="en-US" altLang="zh-CN" sz="2400" dirty="0">
                <a:solidFill>
                  <a:schemeClr val="bg1">
                    <a:lumMod val="75000"/>
                  </a:schemeClr>
                </a:solidFill>
              </a:rPr>
              <a:t>Gray-scale Morphology </a:t>
            </a:r>
            <a:r>
              <a:rPr lang="zh-CN" altLang="en-US" sz="2400" dirty="0">
                <a:solidFill>
                  <a:schemeClr val="bg1">
                    <a:lumMod val="75000"/>
                  </a:schemeClr>
                </a:solidFill>
              </a:rPr>
              <a:t>（灰度级形态学）</a:t>
            </a:r>
            <a:endParaRPr lang="en-US" altLang="zh-CN" sz="2400" dirty="0">
              <a:solidFill>
                <a:schemeClr val="bg1">
                  <a:lumMod val="75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Boundary Extraction</a:t>
                </a:r>
                <a:r>
                  <a:rPr lang="zh-CN" altLang="en-US" dirty="0">
                    <a:solidFill>
                      <a:srgbClr val="0066FF"/>
                    </a:solidFill>
                  </a:rPr>
                  <a:t>（边界提取）</a:t>
                </a:r>
                <a:endParaRPr lang="en-US" altLang="zh-CN" dirty="0">
                  <a:solidFill>
                    <a:srgbClr val="0066FF"/>
                  </a:solidFill>
                </a:endParaRPr>
              </a:p>
              <a:p>
                <a:pPr lvl="1"/>
                <a14:m>
                  <m:oMath xmlns:m="http://schemas.openxmlformats.org/officeDocument/2006/math">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oMath>
                </a14:m>
                <a:r>
                  <a:rPr lang="zh-CN" altLang="en-US" dirty="0"/>
                  <a:t> </a:t>
                </a:r>
                <a:r>
                  <a:rPr lang="en-US" altLang="zh-CN" dirty="0"/>
                  <a:t>- </a:t>
                </a:r>
                <a:r>
                  <a:rPr lang="zh-CN" altLang="en-US" dirty="0"/>
                  <a:t>集合</a:t>
                </a:r>
                <a:r>
                  <a:rPr lang="en-US" altLang="zh-CN" dirty="0"/>
                  <a:t>A</a:t>
                </a:r>
                <a:r>
                  <a:rPr lang="zh-CN" altLang="en-US" dirty="0"/>
                  <a:t>的边界</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𝛽</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16" name="线形标注 2 15"/>
          <p:cNvSpPr/>
          <p:nvPr/>
        </p:nvSpPr>
        <p:spPr>
          <a:xfrm>
            <a:off x="6588224" y="3356992"/>
            <a:ext cx="2232248" cy="720080"/>
          </a:xfrm>
          <a:prstGeom prst="borderCallout2">
            <a:avLst>
              <a:gd name="adj1" fmla="val 30990"/>
              <a:gd name="adj2" fmla="val -8970"/>
              <a:gd name="adj3" fmla="val -16438"/>
              <a:gd name="adj4" fmla="val -20534"/>
              <a:gd name="adj5" fmla="val -101693"/>
              <a:gd name="adj6" fmla="val -45268"/>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 Element</a:t>
            </a:r>
            <a:endParaRPr lang="zh-CN" altLang="en-US" sz="2000" dirty="0">
              <a:solidFill>
                <a:schemeClr val="tx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示例</a:t>
            </a:r>
            <a:r>
              <a:rPr lang="en-US" altLang="zh-CN" sz="3200" dirty="0"/>
              <a:t> 1</a:t>
            </a:r>
            <a:endParaRPr lang="en-US" altLang="zh-CN" sz="3200" dirty="0"/>
          </a:p>
        </p:txBody>
      </p:sp>
      <p:pic>
        <p:nvPicPr>
          <p:cNvPr id="3174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1050" y="1528763"/>
            <a:ext cx="5310188" cy="347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38" y="4976813"/>
            <a:ext cx="7108825"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5110" name="Rectangle 6"/>
          <p:cNvSpPr>
            <a:spLocks noChangeArrowheads="1"/>
          </p:cNvSpPr>
          <p:nvPr/>
        </p:nvSpPr>
        <p:spPr bwMode="auto">
          <a:xfrm>
            <a:off x="2090738" y="3352800"/>
            <a:ext cx="2524125" cy="1306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5111" name="Rectangle 7"/>
          <p:cNvSpPr>
            <a:spLocks noChangeArrowheads="1"/>
          </p:cNvSpPr>
          <p:nvPr/>
        </p:nvSpPr>
        <p:spPr bwMode="auto">
          <a:xfrm>
            <a:off x="4826000" y="3359150"/>
            <a:ext cx="2524125" cy="1306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75110"/>
                                        </p:tgtEl>
                                      </p:cBhvr>
                                    </p:animEffect>
                                    <p:set>
                                      <p:cBhvr>
                                        <p:cTn id="7" dur="1" fill="hold">
                                          <p:stCondLst>
                                            <p:cond delay="499"/>
                                          </p:stCondLst>
                                        </p:cTn>
                                        <p:tgtEl>
                                          <p:spTgt spid="1751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75111"/>
                                        </p:tgtEl>
                                      </p:cBhvr>
                                    </p:animEffect>
                                    <p:set>
                                      <p:cBhvr>
                                        <p:cTn id="12" dur="1" fill="hold">
                                          <p:stCondLst>
                                            <p:cond delay="499"/>
                                          </p:stCondLst>
                                        </p:cTn>
                                        <p:tgtEl>
                                          <p:spTgt spid="1751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0" grpId="0" animBg="1"/>
      <p:bldP spid="1751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示例</a:t>
            </a:r>
            <a:r>
              <a:rPr lang="en-US" altLang="zh-CN" sz="3200" dirty="0"/>
              <a:t> 2</a:t>
            </a:r>
            <a:endParaRPr lang="en-US" altLang="zh-CN" sz="3200" dirty="0"/>
          </a:p>
        </p:txBody>
      </p:sp>
      <p:pic>
        <p:nvPicPr>
          <p:cNvPr id="3277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9475" y="1547813"/>
            <a:ext cx="61341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1675" y="1601788"/>
            <a:ext cx="1878013" cy="307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134" name="Rectangle 6"/>
          <p:cNvSpPr>
            <a:spLocks noChangeArrowheads="1"/>
          </p:cNvSpPr>
          <p:nvPr/>
        </p:nvSpPr>
        <p:spPr bwMode="auto">
          <a:xfrm>
            <a:off x="3933825" y="1538288"/>
            <a:ext cx="3105150" cy="3686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6134"/>
                                        </p:tgtEl>
                                      </p:cBhvr>
                                    </p:animEffect>
                                    <p:set>
                                      <p:cBhvr>
                                        <p:cTn id="7" dur="1" fill="hold">
                                          <p:stCondLst>
                                            <p:cond delay="499"/>
                                          </p:stCondLst>
                                        </p:cTn>
                                        <p:tgtEl>
                                          <p:spTgt spid="176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Hole Filling</a:t>
                </a:r>
                <a:r>
                  <a:rPr lang="zh-CN" altLang="en-US" dirty="0">
                    <a:solidFill>
                      <a:srgbClr val="0066FF"/>
                    </a:solidFill>
                  </a:rPr>
                  <a:t>（孔洞填充）</a:t>
                </a:r>
                <a:endParaRPr lang="en-US" altLang="zh-CN" dirty="0">
                  <a:solidFill>
                    <a:srgbClr val="0066FF"/>
                  </a:solidFill>
                </a:endParaRPr>
              </a:p>
              <a:p>
                <a:pPr lvl="1"/>
                <a:r>
                  <a:rPr lang="zh-CN" altLang="en-US" dirty="0">
                    <a:highlight>
                      <a:srgbClr val="FFFF00"/>
                    </a:highlight>
                  </a:rPr>
                  <a:t>孔洞</a:t>
                </a:r>
                <a:r>
                  <a:rPr lang="en-US" altLang="zh-CN" dirty="0">
                    <a:highlight>
                      <a:srgbClr val="FFFF00"/>
                    </a:highlight>
                  </a:rPr>
                  <a:t>: </a:t>
                </a:r>
                <a:r>
                  <a:rPr lang="zh-CN" altLang="en-US" dirty="0">
                    <a:highlight>
                      <a:srgbClr val="FFFF00"/>
                    </a:highlight>
                  </a:rPr>
                  <a:t>由前景像素的连续边界包围的背景区域</a:t>
                </a:r>
                <a:endParaRPr lang="en-US" altLang="zh-CN" dirty="0">
                  <a:highlight>
                    <a:srgbClr val="FFFF00"/>
                  </a:highlight>
                </a:endParaRPr>
              </a:p>
              <a:p>
                <a:pPr lvl="1"/>
                <a:r>
                  <a:rPr lang="zh-CN" altLang="en-US" dirty="0"/>
                  <a:t>令</a:t>
                </a:r>
                <a14:m>
                  <m:oMath xmlns:m="http://schemas.openxmlformats.org/officeDocument/2006/math">
                    <m:r>
                      <a:rPr lang="en-US" altLang="zh-CN" i="1" dirty="0" smtClean="0">
                        <a:solidFill>
                          <a:srgbClr val="0066FF"/>
                        </a:solidFill>
                        <a:latin typeface="Cambria Math" panose="02040503050406030204" pitchFamily="18" charset="0"/>
                      </a:rPr>
                      <m:t>𝐴</m:t>
                    </m:r>
                  </m:oMath>
                </a14:m>
                <a:r>
                  <a:rPr lang="zh-CN" altLang="en-US" dirty="0"/>
                  <a:t>表示一个集合，其中的元素是</a:t>
                </a:r>
                <a:r>
                  <a:rPr lang="en-US" altLang="zh-CN" dirty="0"/>
                  <a:t>8</a:t>
                </a:r>
                <a:r>
                  <a:rPr lang="zh-CN" altLang="en-US" dirty="0"/>
                  <a:t>连通的边界，每个边界包含一个背景区域（即孔洞）</a:t>
                </a:r>
                <a:endParaRPr lang="en-US" altLang="zh-CN" dirty="0"/>
              </a:p>
              <a:p>
                <a:pPr lvl="1"/>
                <a:r>
                  <a:rPr lang="zh-CN" altLang="en-US" dirty="0">
                    <a:solidFill>
                      <a:srgbClr val="FF0000"/>
                    </a:solidFill>
                  </a:rPr>
                  <a:t>给定孔洞中的一个点，目标是用</a:t>
                </a:r>
                <a:r>
                  <a:rPr lang="en-US" altLang="zh-CN" dirty="0">
                    <a:solidFill>
                      <a:srgbClr val="FF0000"/>
                    </a:solidFill>
                  </a:rPr>
                  <a:t>1</a:t>
                </a:r>
                <a:r>
                  <a:rPr lang="zh-CN" altLang="en-US" dirty="0">
                    <a:solidFill>
                      <a:srgbClr val="FF0000"/>
                    </a:solidFill>
                  </a:rPr>
                  <a:t>填充孔洞</a:t>
                </a:r>
                <a:endParaRPr lang="zh-CN" altLang="en-US" dirty="0">
                  <a:solidFill>
                    <a:srgbClr val="FF0000"/>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1456" b="9"/>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sz="4000"/>
              <a:t>主要内容</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Preliminaries </a:t>
            </a:r>
            <a:r>
              <a:rPr lang="zh-CN" altLang="en-US" sz="2400" dirty="0"/>
              <a:t>（预备知识）</a:t>
            </a:r>
            <a:r>
              <a:rPr lang="en-US" altLang="zh-CN" sz="2400" dirty="0"/>
              <a:t> </a:t>
            </a:r>
            <a:endParaRPr lang="en-US" altLang="zh-CN" sz="2400" dirty="0"/>
          </a:p>
          <a:p>
            <a:pPr>
              <a:lnSpc>
                <a:spcPct val="120000"/>
              </a:lnSpc>
            </a:pPr>
            <a:r>
              <a:rPr lang="en-US" altLang="zh-CN" sz="2400" dirty="0">
                <a:solidFill>
                  <a:schemeClr val="bg1">
                    <a:lumMod val="75000"/>
                  </a:schemeClr>
                </a:solidFill>
              </a:rPr>
              <a:t>Erosion and Dilation </a:t>
            </a:r>
            <a:r>
              <a:rPr lang="zh-CN" altLang="en-US" sz="2400" dirty="0">
                <a:solidFill>
                  <a:schemeClr val="bg1">
                    <a:lumMod val="75000"/>
                  </a:schemeClr>
                </a:solidFill>
              </a:rPr>
              <a:t>（腐蚀和膨胀）</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Opening and Closing </a:t>
            </a:r>
            <a:r>
              <a:rPr lang="zh-CN" altLang="en-US" sz="2400" dirty="0">
                <a:solidFill>
                  <a:schemeClr val="bg1">
                    <a:lumMod val="75000"/>
                  </a:schemeClr>
                </a:solidFill>
              </a:rPr>
              <a:t>（开操作与闭操作）</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The Hit-or-miss Transformation  </a:t>
            </a:r>
            <a:r>
              <a:rPr lang="zh-CN" altLang="en-US" sz="2400" dirty="0">
                <a:solidFill>
                  <a:schemeClr val="bg1">
                    <a:lumMod val="75000"/>
                  </a:schemeClr>
                </a:solidFill>
              </a:rPr>
              <a:t>（击中与击不中变换）</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Some Basic Morphological Algorithms </a:t>
            </a:r>
            <a:r>
              <a:rPr lang="zh-CN" altLang="en-US" sz="2400" dirty="0">
                <a:solidFill>
                  <a:schemeClr val="bg1">
                    <a:lumMod val="75000"/>
                  </a:schemeClr>
                </a:solidFill>
              </a:rPr>
              <a:t>（一些基本的形态学算法）</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Gray-scale Morphology </a:t>
            </a:r>
            <a:r>
              <a:rPr lang="zh-CN" altLang="en-US" sz="2400" dirty="0">
                <a:solidFill>
                  <a:schemeClr val="bg1">
                    <a:lumMod val="75000"/>
                  </a:schemeClr>
                </a:solidFill>
              </a:rPr>
              <a:t>（灰度级形态学）</a:t>
            </a:r>
            <a:endParaRPr lang="en-US" altLang="zh-CN" sz="2400" dirty="0">
              <a:solidFill>
                <a:schemeClr val="bg1">
                  <a:lumMod val="75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Hole Filling</a:t>
                </a:r>
                <a:r>
                  <a:rPr lang="zh-CN" altLang="en-US" dirty="0">
                    <a:solidFill>
                      <a:srgbClr val="0066FF"/>
                    </a:solidFill>
                  </a:rPr>
                  <a:t>（孔洞填充）</a:t>
                </a:r>
                <a:endParaRPr lang="en-US" altLang="zh-CN" dirty="0">
                  <a:solidFill>
                    <a:srgbClr val="0066FF"/>
                  </a:solidFill>
                </a:endParaRPr>
              </a:p>
              <a:p>
                <a:pPr lvl="1"/>
                <a:r>
                  <a:rPr lang="zh-CN" altLang="en-US" dirty="0"/>
                  <a:t>构建一个矩阵</a:t>
                </a:r>
                <a14:m>
                  <m:oMath xmlns:m="http://schemas.openxmlformats.org/officeDocument/2006/math">
                    <m:sSub>
                      <m:sSubPr>
                        <m:ctrlPr>
                          <a:rPr lang="en-US" altLang="zh-CN" i="1" dirty="0">
                            <a:solidFill>
                              <a:srgbClr val="0066FF"/>
                            </a:solidFill>
                            <a:latin typeface="Cambria Math" panose="02040503050406030204" pitchFamily="18" charset="0"/>
                          </a:rPr>
                        </m:ctrlPr>
                      </m:sSubPr>
                      <m:e>
                        <m:r>
                          <a:rPr lang="en-US" altLang="zh-CN" i="1" dirty="0">
                            <a:solidFill>
                              <a:srgbClr val="0066FF"/>
                            </a:solidFill>
                            <a:latin typeface="Cambria Math" panose="02040503050406030204" pitchFamily="18" charset="0"/>
                          </a:rPr>
                          <m:t>𝑋</m:t>
                        </m:r>
                      </m:e>
                      <m:sub>
                        <m:r>
                          <a:rPr lang="en-US" altLang="zh-CN" i="1" dirty="0">
                            <a:solidFill>
                              <a:srgbClr val="0066FF"/>
                            </a:solidFill>
                            <a:latin typeface="Cambria Math" panose="02040503050406030204" pitchFamily="18" charset="0"/>
                          </a:rPr>
                          <m:t>0</m:t>
                        </m:r>
                      </m:sub>
                    </m:sSub>
                  </m:oMath>
                </a14:m>
                <a:r>
                  <a:rPr lang="zh-CN" altLang="en-US" dirty="0"/>
                  <a:t>（与</a:t>
                </a:r>
                <a14:m>
                  <m:oMath xmlns:m="http://schemas.openxmlformats.org/officeDocument/2006/math">
                    <m:r>
                      <a:rPr lang="en-US" altLang="zh-CN" i="1" dirty="0">
                        <a:solidFill>
                          <a:srgbClr val="0066FF"/>
                        </a:solidFill>
                        <a:latin typeface="Cambria Math" panose="02040503050406030204" pitchFamily="18" charset="0"/>
                      </a:rPr>
                      <m:t>𝐴</m:t>
                    </m:r>
                  </m:oMath>
                </a14:m>
                <a:r>
                  <a:rPr lang="zh-CN" altLang="en-US" dirty="0"/>
                  <a:t>的大小相同），其中每个孔洞中给定的点的对应位置设为</a:t>
                </a:r>
                <a:r>
                  <a:rPr lang="en-US" altLang="zh-CN" dirty="0"/>
                  <a:t>1</a:t>
                </a:r>
                <a:r>
                  <a:rPr lang="zh-CN" altLang="en-US" dirty="0"/>
                  <a:t>，其余位置设为</a:t>
                </a:r>
                <a:r>
                  <a:rPr lang="en-US" altLang="zh-CN" dirty="0"/>
                  <a:t>0</a:t>
                </a:r>
                <a:endParaRPr lang="en-US" altLang="zh-CN" dirty="0"/>
              </a:p>
              <a:p>
                <a:pPr lvl="1"/>
                <a:r>
                  <a:rPr lang="zh-CN" altLang="en-US" b="0" dirty="0">
                    <a:solidFill>
                      <a:srgbClr val="0066FF"/>
                    </a:solidFill>
                  </a:rPr>
                  <a:t>过程</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oMath>
                </a14:m>
                <a:endParaRPr lang="en-US" altLang="zh-CN" dirty="0"/>
              </a:p>
              <a:p>
                <a:pPr lvl="1"/>
                <a:r>
                  <a:rPr lang="zh-CN" altLang="en-US" dirty="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zh-CN" altLang="en-US" dirty="0"/>
                  <a:t>时</a:t>
                </a:r>
                <a:r>
                  <a:rPr lang="zh-CN" altLang="en-US" dirty="0">
                    <a:solidFill>
                      <a:srgbClr val="0066FF"/>
                    </a:solidFill>
                  </a:rPr>
                  <a:t>停止</a:t>
                </a:r>
                <a:endParaRPr lang="en-US" altLang="zh-CN" dirty="0">
                  <a:solidFill>
                    <a:srgbClr val="0066FF"/>
                  </a:solidFill>
                </a:endParaRPr>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线形标注 2 3"/>
          <p:cNvSpPr/>
          <p:nvPr/>
        </p:nvSpPr>
        <p:spPr>
          <a:xfrm>
            <a:off x="6876256" y="4293096"/>
            <a:ext cx="2124744" cy="504056"/>
          </a:xfrm>
          <a:prstGeom prst="borderCallout2">
            <a:avLst>
              <a:gd name="adj1" fmla="val 30990"/>
              <a:gd name="adj2" fmla="val -8970"/>
              <a:gd name="adj3" fmla="val 36017"/>
              <a:gd name="adj4" fmla="val -52612"/>
              <a:gd name="adj5" fmla="val -113901"/>
              <a:gd name="adj6" fmla="val -112229"/>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 Element</a:t>
            </a:r>
            <a:endParaRPr lang="zh-CN" altLang="en-US" sz="2000"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0" y="0"/>
            <a:ext cx="7921625" cy="836613"/>
          </a:xfrm>
        </p:spPr>
        <p:txBody>
          <a:bodyPr/>
          <a:lstStyle/>
          <a:p>
            <a:pPr eaLnBrk="1" hangingPunct="1"/>
            <a:r>
              <a:rPr lang="en-US" altLang="zh-CN" sz="3200"/>
              <a:t>Example </a:t>
            </a:r>
            <a:endParaRPr lang="en-US" altLang="zh-CN" sz="3200"/>
          </a:p>
        </p:txBody>
      </p:sp>
      <p:pic>
        <p:nvPicPr>
          <p:cNvPr id="358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7800" y="180975"/>
            <a:ext cx="4108450" cy="648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813" y="214313"/>
            <a:ext cx="1495425"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06" name="Rectangle 6"/>
          <p:cNvSpPr>
            <a:spLocks noChangeArrowheads="1"/>
          </p:cNvSpPr>
          <p:nvPr/>
        </p:nvSpPr>
        <p:spPr bwMode="auto">
          <a:xfrm>
            <a:off x="1481138" y="2308225"/>
            <a:ext cx="1349375" cy="185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9207" name="Rectangle 7"/>
          <p:cNvSpPr>
            <a:spLocks noChangeArrowheads="1"/>
          </p:cNvSpPr>
          <p:nvPr/>
        </p:nvSpPr>
        <p:spPr bwMode="auto">
          <a:xfrm>
            <a:off x="2819400" y="2308225"/>
            <a:ext cx="1349375" cy="19128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9208" name="Rectangle 8"/>
          <p:cNvSpPr>
            <a:spLocks noChangeArrowheads="1"/>
          </p:cNvSpPr>
          <p:nvPr/>
        </p:nvSpPr>
        <p:spPr bwMode="auto">
          <a:xfrm>
            <a:off x="4214813" y="2312988"/>
            <a:ext cx="1349375" cy="185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9209" name="Rectangle 9"/>
          <p:cNvSpPr>
            <a:spLocks noChangeArrowheads="1"/>
          </p:cNvSpPr>
          <p:nvPr/>
        </p:nvSpPr>
        <p:spPr bwMode="auto">
          <a:xfrm>
            <a:off x="1481138" y="4479925"/>
            <a:ext cx="1349375" cy="185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9210" name="Rectangle 10"/>
          <p:cNvSpPr>
            <a:spLocks noChangeArrowheads="1"/>
          </p:cNvSpPr>
          <p:nvPr/>
        </p:nvSpPr>
        <p:spPr bwMode="auto">
          <a:xfrm>
            <a:off x="2800350" y="4462463"/>
            <a:ext cx="1349375" cy="185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79211" name="Rectangle 11"/>
          <p:cNvSpPr>
            <a:spLocks noChangeArrowheads="1"/>
          </p:cNvSpPr>
          <p:nvPr/>
        </p:nvSpPr>
        <p:spPr bwMode="auto">
          <a:xfrm>
            <a:off x="4195763" y="4465638"/>
            <a:ext cx="1349375" cy="1857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9206"/>
                                        </p:tgtEl>
                                      </p:cBhvr>
                                    </p:animEffect>
                                    <p:set>
                                      <p:cBhvr>
                                        <p:cTn id="7" dur="1" fill="hold">
                                          <p:stCondLst>
                                            <p:cond delay="499"/>
                                          </p:stCondLst>
                                        </p:cTn>
                                        <p:tgtEl>
                                          <p:spTgt spid="17920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79207"/>
                                        </p:tgtEl>
                                      </p:cBhvr>
                                    </p:animEffect>
                                    <p:set>
                                      <p:cBhvr>
                                        <p:cTn id="12" dur="1" fill="hold">
                                          <p:stCondLst>
                                            <p:cond delay="499"/>
                                          </p:stCondLst>
                                        </p:cTn>
                                        <p:tgtEl>
                                          <p:spTgt spid="17920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9208"/>
                                        </p:tgtEl>
                                      </p:cBhvr>
                                    </p:animEffect>
                                    <p:set>
                                      <p:cBhvr>
                                        <p:cTn id="17" dur="1" fill="hold">
                                          <p:stCondLst>
                                            <p:cond delay="499"/>
                                          </p:stCondLst>
                                        </p:cTn>
                                        <p:tgtEl>
                                          <p:spTgt spid="17920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79209"/>
                                        </p:tgtEl>
                                      </p:cBhvr>
                                    </p:animEffect>
                                    <p:set>
                                      <p:cBhvr>
                                        <p:cTn id="22" dur="1" fill="hold">
                                          <p:stCondLst>
                                            <p:cond delay="499"/>
                                          </p:stCondLst>
                                        </p:cTn>
                                        <p:tgtEl>
                                          <p:spTgt spid="17920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79210"/>
                                        </p:tgtEl>
                                      </p:cBhvr>
                                    </p:animEffect>
                                    <p:set>
                                      <p:cBhvr>
                                        <p:cTn id="27" dur="1" fill="hold">
                                          <p:stCondLst>
                                            <p:cond delay="499"/>
                                          </p:stCondLst>
                                        </p:cTn>
                                        <p:tgtEl>
                                          <p:spTgt spid="1792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79211"/>
                                        </p:tgtEl>
                                      </p:cBhvr>
                                    </p:animEffect>
                                    <p:set>
                                      <p:cBhvr>
                                        <p:cTn id="32" dur="1" fill="hold">
                                          <p:stCondLst>
                                            <p:cond delay="499"/>
                                          </p:stCondLst>
                                        </p:cTn>
                                        <p:tgtEl>
                                          <p:spTgt spid="1792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6" grpId="0" animBg="1"/>
      <p:bldP spid="179207" grpId="0" animBg="1"/>
      <p:bldP spid="179208" grpId="0" animBg="1"/>
      <p:bldP spid="179209" grpId="0" animBg="1"/>
      <p:bldP spid="179210" grpId="0" animBg="1"/>
      <p:bldP spid="1792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4313" y="1358900"/>
            <a:ext cx="8848725" cy="296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4443413"/>
            <a:ext cx="8629650" cy="14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椭圆 1"/>
          <p:cNvSpPr/>
          <p:nvPr/>
        </p:nvSpPr>
        <p:spPr>
          <a:xfrm>
            <a:off x="4242440" y="1803296"/>
            <a:ext cx="797421" cy="7974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589640" cy="5040560"/>
              </a:xfrm>
            </p:spPr>
            <p:txBody>
              <a:bodyPr>
                <a:normAutofit/>
              </a:bodyPr>
              <a:lstStyle/>
              <a:p>
                <a:r>
                  <a:rPr lang="en-US" altLang="zh-CN" dirty="0">
                    <a:solidFill>
                      <a:srgbClr val="0066FF"/>
                    </a:solidFill>
                  </a:rPr>
                  <a:t>Extraction of Connected Components</a:t>
                </a:r>
                <a:r>
                  <a:rPr lang="zh-CN" altLang="en-US" dirty="0">
                    <a:solidFill>
                      <a:srgbClr val="0066FF"/>
                    </a:solidFill>
                  </a:rPr>
                  <a:t>（连通分量提取）</a:t>
                </a:r>
                <a:endParaRPr lang="en-US" altLang="zh-CN" dirty="0">
                  <a:solidFill>
                    <a:srgbClr val="0066FF"/>
                  </a:solidFill>
                </a:endParaRPr>
              </a:p>
              <a:p>
                <a:pPr lvl="1"/>
                <a:r>
                  <a:rPr lang="zh-CN" altLang="en-US" dirty="0"/>
                  <a:t>是许多自动图像分析应用的关键技术</a:t>
                </a:r>
                <a:endParaRPr lang="en-US" altLang="zh-CN" dirty="0"/>
              </a:p>
              <a:p>
                <a:pPr lvl="1"/>
                <a:r>
                  <a:rPr lang="zh-CN" altLang="en-US" dirty="0"/>
                  <a:t>令</a:t>
                </a:r>
                <a14:m>
                  <m:oMath xmlns:m="http://schemas.openxmlformats.org/officeDocument/2006/math">
                    <m:r>
                      <a:rPr lang="en-US" altLang="zh-CN" i="1" dirty="0">
                        <a:solidFill>
                          <a:srgbClr val="0066FF"/>
                        </a:solidFill>
                        <a:latin typeface="Cambria Math" panose="02040503050406030204" pitchFamily="18" charset="0"/>
                      </a:rPr>
                      <m:t>𝐴</m:t>
                    </m:r>
                  </m:oMath>
                </a14:m>
                <a:r>
                  <a:rPr lang="zh-CN" altLang="en-US" dirty="0"/>
                  <a:t>是包含了一个或多个连通区域的集合</a:t>
                </a:r>
                <a:endParaRPr lang="en-US" altLang="zh-CN" dirty="0"/>
              </a:p>
              <a:p>
                <a:pPr lvl="1"/>
                <a:r>
                  <a:rPr lang="zh-CN" altLang="en-US" dirty="0"/>
                  <a:t>构建一个矩阵</a:t>
                </a:r>
                <a14:m>
                  <m:oMath xmlns:m="http://schemas.openxmlformats.org/officeDocument/2006/math">
                    <m:sSub>
                      <m:sSubPr>
                        <m:ctrlPr>
                          <a:rPr lang="en-US" altLang="zh-CN" i="1" dirty="0">
                            <a:solidFill>
                              <a:srgbClr val="0066FF"/>
                            </a:solidFill>
                            <a:latin typeface="Cambria Math" panose="02040503050406030204" pitchFamily="18" charset="0"/>
                          </a:rPr>
                        </m:ctrlPr>
                      </m:sSubPr>
                      <m:e>
                        <m:r>
                          <a:rPr lang="en-US" altLang="zh-CN" i="1" dirty="0">
                            <a:solidFill>
                              <a:srgbClr val="0066FF"/>
                            </a:solidFill>
                            <a:latin typeface="Cambria Math" panose="02040503050406030204" pitchFamily="18" charset="0"/>
                          </a:rPr>
                          <m:t>𝑋</m:t>
                        </m:r>
                      </m:e>
                      <m:sub>
                        <m:r>
                          <a:rPr lang="en-US" altLang="zh-CN" i="1" dirty="0">
                            <a:solidFill>
                              <a:srgbClr val="0066FF"/>
                            </a:solidFill>
                            <a:latin typeface="Cambria Math" panose="02040503050406030204" pitchFamily="18" charset="0"/>
                          </a:rPr>
                          <m:t>0</m:t>
                        </m:r>
                      </m:sub>
                    </m:sSub>
                  </m:oMath>
                </a14:m>
                <a:r>
                  <a:rPr lang="zh-CN" altLang="en-US" dirty="0"/>
                  <a:t>（与矩阵</a:t>
                </a:r>
                <a:r>
                  <a:rPr lang="en-US" altLang="zh-CN" dirty="0"/>
                  <a:t>A</a:t>
                </a:r>
                <a:r>
                  <a:rPr lang="zh-CN" altLang="en-US" dirty="0"/>
                  <a:t>的大小相同），其中每个连通区域中已知点对应的位置设为</a:t>
                </a:r>
                <a:r>
                  <a:rPr lang="en-US" altLang="zh-CN" dirty="0"/>
                  <a:t>1</a:t>
                </a:r>
                <a:r>
                  <a:rPr lang="zh-CN" altLang="en-US" dirty="0"/>
                  <a:t>，其余位置设为</a:t>
                </a:r>
                <a:r>
                  <a:rPr lang="en-US" altLang="zh-CN" dirty="0"/>
                  <a:t>0</a:t>
                </a:r>
                <a:endParaRPr lang="en-US" altLang="zh-CN"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589640" cy="5040560"/>
              </a:xfrm>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Extraction of Connected Components</a:t>
                </a:r>
                <a:r>
                  <a:rPr lang="zh-CN" altLang="en-US" dirty="0">
                    <a:solidFill>
                      <a:srgbClr val="0066FF"/>
                    </a:solidFill>
                  </a:rPr>
                  <a:t> （连通分量提取）</a:t>
                </a:r>
                <a:endParaRPr lang="en-US" altLang="zh-CN" dirty="0"/>
              </a:p>
              <a:p>
                <a:pPr lvl="1"/>
                <a:r>
                  <a:rPr lang="zh-CN" altLang="en-US" dirty="0"/>
                  <a:t>给定</a:t>
                </a:r>
                <a14:m>
                  <m:oMath xmlns:m="http://schemas.openxmlformats.org/officeDocument/2006/math">
                    <m:r>
                      <a:rPr lang="en-US" altLang="zh-CN" i="1" dirty="0" smtClean="0">
                        <a:latin typeface="Cambria Math" panose="02040503050406030204" pitchFamily="18" charset="0"/>
                      </a:rPr>
                      <m:t>𝐴</m:t>
                    </m:r>
                  </m:oMath>
                </a14:m>
                <a:r>
                  <a:rPr lang="en-US" altLang="zh-CN" dirty="0"/>
                  <a:t> </a:t>
                </a:r>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𝑋</m:t>
                        </m:r>
                      </m:e>
                      <m:sub>
                        <m:r>
                          <a:rPr lang="en-US" altLang="zh-CN" i="1" dirty="0" smtClean="0">
                            <a:latin typeface="Cambria Math" panose="02040503050406030204" pitchFamily="18" charset="0"/>
                          </a:rPr>
                          <m:t>0</m:t>
                        </m:r>
                      </m:sub>
                    </m:sSub>
                  </m:oMath>
                </a14:m>
                <a:endParaRPr lang="en-US" altLang="zh-CN" dirty="0"/>
              </a:p>
              <a:p>
                <a:pPr lvl="1"/>
                <a:r>
                  <a:rPr lang="zh-CN" altLang="en-US" b="0" dirty="0">
                    <a:solidFill>
                      <a:srgbClr val="0066FF"/>
                    </a:solidFill>
                  </a:rPr>
                  <a:t>过程：</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endParaRPr lang="en-US" altLang="zh-CN" b="0" dirty="0"/>
              </a:p>
              <a:p>
                <a:pPr lvl="1"/>
                <a:r>
                  <a:rPr lang="zh-CN" altLang="en-US" dirty="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Sub>
                  </m:oMath>
                </a14:m>
                <a:r>
                  <a:rPr lang="zh-CN" altLang="en-US" dirty="0"/>
                  <a:t>时，</a:t>
                </a:r>
                <a:r>
                  <a:rPr lang="zh-CN" altLang="en-US" dirty="0">
                    <a:solidFill>
                      <a:srgbClr val="0066FF"/>
                    </a:solidFill>
                  </a:rPr>
                  <a:t>停止</a:t>
                </a:r>
                <a:endParaRPr lang="zh-CN" altLang="en-US" dirty="0">
                  <a:solidFill>
                    <a:srgbClr val="0066FF"/>
                  </a:solidFill>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线形标注 2 3"/>
          <p:cNvSpPr/>
          <p:nvPr/>
        </p:nvSpPr>
        <p:spPr>
          <a:xfrm>
            <a:off x="6300192" y="3573016"/>
            <a:ext cx="2124744" cy="504056"/>
          </a:xfrm>
          <a:prstGeom prst="borderCallout2">
            <a:avLst>
              <a:gd name="adj1" fmla="val 30990"/>
              <a:gd name="adj2" fmla="val -8970"/>
              <a:gd name="adj3" fmla="val 33662"/>
              <a:gd name="adj4" fmla="val -39257"/>
              <a:gd name="adj5" fmla="val -52176"/>
              <a:gd name="adj6" fmla="val -51589"/>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Structure Element</a:t>
            </a:r>
            <a:endParaRPr lang="zh-CN" altLang="en-US" sz="2000" dirty="0">
              <a:solidFill>
                <a:schemeClr val="tx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12875" y="28575"/>
            <a:ext cx="6238875"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5253038"/>
            <a:ext cx="6550025" cy="136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302" name="Rectangle 6"/>
          <p:cNvSpPr>
            <a:spLocks noChangeArrowheads="1"/>
          </p:cNvSpPr>
          <p:nvPr/>
        </p:nvSpPr>
        <p:spPr bwMode="auto">
          <a:xfrm>
            <a:off x="5586413" y="841375"/>
            <a:ext cx="2192337" cy="19605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3303" name="Rectangle 7"/>
          <p:cNvSpPr>
            <a:spLocks noChangeArrowheads="1"/>
          </p:cNvSpPr>
          <p:nvPr/>
        </p:nvSpPr>
        <p:spPr bwMode="auto">
          <a:xfrm>
            <a:off x="1268413" y="3070225"/>
            <a:ext cx="2192337" cy="1946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3304" name="Rectangle 8"/>
          <p:cNvSpPr>
            <a:spLocks noChangeArrowheads="1"/>
          </p:cNvSpPr>
          <p:nvPr/>
        </p:nvSpPr>
        <p:spPr bwMode="auto">
          <a:xfrm>
            <a:off x="3416300" y="3071813"/>
            <a:ext cx="2105025" cy="19462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3305" name="Rectangle 9"/>
          <p:cNvSpPr>
            <a:spLocks noChangeArrowheads="1"/>
          </p:cNvSpPr>
          <p:nvPr/>
        </p:nvSpPr>
        <p:spPr bwMode="auto">
          <a:xfrm>
            <a:off x="5572125" y="3106738"/>
            <a:ext cx="2074863" cy="19319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mc:AlternateContent xmlns:mc="http://schemas.openxmlformats.org/markup-compatibility/2006">
        <mc:Choice xmlns:a14="http://schemas.microsoft.com/office/drawing/2010/main" Requires="a14">
          <p:sp>
            <p:nvSpPr>
              <p:cNvPr id="2" name="矩形 1"/>
              <p:cNvSpPr/>
              <p:nvPr/>
            </p:nvSpPr>
            <p:spPr>
              <a:xfrm>
                <a:off x="1880" y="188640"/>
                <a:ext cx="2821990" cy="369332"/>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𝐵</m:t>
                          </m:r>
                        </m:e>
                      </m:d>
                      <m:r>
                        <a:rPr lang="en-US" altLang="zh-CN" i="1">
                          <a:latin typeface="Cambria Math" panose="02040503050406030204" pitchFamily="18" charset="0"/>
                        </a:rPr>
                        <m:t>∩</m:t>
                      </m:r>
                      <m:r>
                        <a:rPr lang="en-US" altLang="zh-CN" i="1">
                          <a:latin typeface="Cambria Math" panose="02040503050406030204" pitchFamily="18" charset="0"/>
                        </a:rPr>
                        <m:t>𝐴</m:t>
                      </m:r>
                    </m:oMath>
                  </m:oMathPara>
                </a14:m>
                <a:endParaRPr lang="en-US" altLang="zh-CN" dirty="0"/>
              </a:p>
            </p:txBody>
          </p:sp>
        </mc:Choice>
        <mc:Fallback>
          <p:sp>
            <p:nvSpPr>
              <p:cNvPr id="2" name="矩形 1"/>
              <p:cNvSpPr>
                <a:spLocks noRot="1" noChangeAspect="1" noMove="1" noResize="1" noEditPoints="1" noAdjustHandles="1" noChangeArrowheads="1" noChangeShapeType="1" noTextEdit="1"/>
              </p:cNvSpPr>
              <p:nvPr/>
            </p:nvSpPr>
            <p:spPr>
              <a:xfrm>
                <a:off x="1880" y="188640"/>
                <a:ext cx="2821990" cy="369332"/>
              </a:xfrm>
              <a:prstGeom prst="rect">
                <a:avLst/>
              </a:prstGeom>
              <a:blipFill rotWithShape="1">
                <a:blip r:embed="rId3"/>
                <a:stretch>
                  <a:fillRect l="-22" t="-12" r="-5175" b="120"/>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3302"/>
                                        </p:tgtEl>
                                      </p:cBhvr>
                                    </p:animEffect>
                                    <p:set>
                                      <p:cBhvr>
                                        <p:cTn id="7" dur="1" fill="hold">
                                          <p:stCondLst>
                                            <p:cond delay="499"/>
                                          </p:stCondLst>
                                        </p:cTn>
                                        <p:tgtEl>
                                          <p:spTgt spid="18330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83303"/>
                                        </p:tgtEl>
                                      </p:cBhvr>
                                    </p:animEffect>
                                    <p:set>
                                      <p:cBhvr>
                                        <p:cTn id="12" dur="1" fill="hold">
                                          <p:stCondLst>
                                            <p:cond delay="499"/>
                                          </p:stCondLst>
                                        </p:cTn>
                                        <p:tgtEl>
                                          <p:spTgt spid="1833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83304"/>
                                        </p:tgtEl>
                                      </p:cBhvr>
                                    </p:animEffect>
                                    <p:set>
                                      <p:cBhvr>
                                        <p:cTn id="17" dur="1" fill="hold">
                                          <p:stCondLst>
                                            <p:cond delay="499"/>
                                          </p:stCondLst>
                                        </p:cTn>
                                        <p:tgtEl>
                                          <p:spTgt spid="18330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83305"/>
                                        </p:tgtEl>
                                      </p:cBhvr>
                                    </p:animEffect>
                                    <p:set>
                                      <p:cBhvr>
                                        <p:cTn id="22" dur="1" fill="hold">
                                          <p:stCondLst>
                                            <p:cond delay="499"/>
                                          </p:stCondLst>
                                        </p:cTn>
                                        <p:tgtEl>
                                          <p:spTgt spid="183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animBg="1"/>
      <p:bldP spid="183303" grpId="0" animBg="1"/>
      <p:bldP spid="183304" grpId="0" animBg="1"/>
      <p:bldP spid="1833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5613" y="233363"/>
            <a:ext cx="6704012" cy="603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375" y="538163"/>
            <a:ext cx="154305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6" name="Rectangle 6"/>
          <p:cNvSpPr>
            <a:spLocks noChangeArrowheads="1"/>
          </p:cNvSpPr>
          <p:nvPr/>
        </p:nvSpPr>
        <p:spPr bwMode="auto">
          <a:xfrm>
            <a:off x="333375" y="2279650"/>
            <a:ext cx="4484688" cy="19732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4327" name="Rectangle 7"/>
          <p:cNvSpPr>
            <a:spLocks noChangeArrowheads="1"/>
          </p:cNvSpPr>
          <p:nvPr/>
        </p:nvSpPr>
        <p:spPr bwMode="auto">
          <a:xfrm>
            <a:off x="311150" y="4303713"/>
            <a:ext cx="4484688" cy="1973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84326"/>
                                        </p:tgtEl>
                                      </p:cBhvr>
                                    </p:animEffect>
                                    <p:set>
                                      <p:cBhvr>
                                        <p:cTn id="7" dur="1" fill="hold">
                                          <p:stCondLst>
                                            <p:cond delay="499"/>
                                          </p:stCondLst>
                                        </p:cTn>
                                        <p:tgtEl>
                                          <p:spTgt spid="1843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184327"/>
                                        </p:tgtEl>
                                      </p:cBhvr>
                                    </p:animEffect>
                                    <p:set>
                                      <p:cBhvr>
                                        <p:cTn id="12" dur="1" fill="hold">
                                          <p:stCondLst>
                                            <p:cond delay="499"/>
                                          </p:stCondLst>
                                        </p:cTn>
                                        <p:tgtEl>
                                          <p:spTgt spid="184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animBg="1"/>
      <p:bldP spid="1843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561563"/>
            <a:ext cx="9144000" cy="373487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Convex Hull</a:t>
                </a:r>
                <a:r>
                  <a:rPr lang="zh-CN" altLang="en-US" dirty="0">
                    <a:solidFill>
                      <a:srgbClr val="0066FF"/>
                    </a:solidFill>
                  </a:rPr>
                  <a:t>（凸壳或凸包）</a:t>
                </a:r>
                <a:endParaRPr lang="en-US" altLang="zh-CN" dirty="0">
                  <a:solidFill>
                    <a:srgbClr val="0066FF"/>
                  </a:solidFill>
                </a:endParaRPr>
              </a:p>
              <a:p>
                <a:pPr lvl="1"/>
                <a:r>
                  <a:rPr lang="zh-CN" altLang="en-US" dirty="0"/>
                  <a:t>凸集：当一条连接</a:t>
                </a:r>
                <a14:m>
                  <m:oMath xmlns:m="http://schemas.openxmlformats.org/officeDocument/2006/math">
                    <m:r>
                      <a:rPr lang="en-US" altLang="zh-CN" i="1" dirty="0" smtClean="0">
                        <a:latin typeface="Cambria Math" panose="02040503050406030204" pitchFamily="18" charset="0"/>
                      </a:rPr>
                      <m:t>𝐴</m:t>
                    </m:r>
                  </m:oMath>
                </a14:m>
                <a:r>
                  <a:rPr lang="zh-CN" altLang="en-US" dirty="0"/>
                  <a:t>中任意两点的直线段仍然位于</a:t>
                </a:r>
                <a14:m>
                  <m:oMath xmlns:m="http://schemas.openxmlformats.org/officeDocument/2006/math">
                    <m:r>
                      <a:rPr lang="en-US" altLang="zh-CN" i="1" dirty="0" smtClean="0">
                        <a:latin typeface="Cambria Math" panose="02040503050406030204" pitchFamily="18" charset="0"/>
                      </a:rPr>
                      <m:t>𝐴</m:t>
                    </m:r>
                  </m:oMath>
                </a14:m>
                <a:r>
                  <a:rPr lang="zh-CN" altLang="en-US" dirty="0"/>
                  <a:t>中时，</a:t>
                </a:r>
                <a14:m>
                  <m:oMath xmlns:m="http://schemas.openxmlformats.org/officeDocument/2006/math">
                    <m:r>
                      <a:rPr lang="en-US" altLang="zh-CN" i="1" dirty="0" smtClean="0">
                        <a:latin typeface="Cambria Math" panose="02040503050406030204" pitchFamily="18" charset="0"/>
                      </a:rPr>
                      <m:t>𝐴</m:t>
                    </m:r>
                  </m:oMath>
                </a14:m>
                <a:r>
                  <a:rPr lang="zh-CN" altLang="en-US" dirty="0"/>
                  <a:t>为凸集</a:t>
                </a:r>
                <a:endParaRPr lang="en-US" altLang="zh-CN" dirty="0"/>
              </a:p>
              <a:p>
                <a:pPr lvl="1"/>
                <a:r>
                  <a:rPr lang="zh-CN" altLang="en-US" dirty="0"/>
                  <a:t>凸壳：任意集合</a:t>
                </a:r>
                <a14:m>
                  <m:oMath xmlns:m="http://schemas.openxmlformats.org/officeDocument/2006/math">
                    <m:r>
                      <a:rPr lang="en-US" altLang="zh-CN" i="1" dirty="0" smtClean="0">
                        <a:latin typeface="Cambria Math" panose="02040503050406030204" pitchFamily="18" charset="0"/>
                      </a:rPr>
                      <m:t>𝑆</m:t>
                    </m:r>
                  </m:oMath>
                </a14:m>
                <a:r>
                  <a:rPr lang="zh-CN" altLang="en-US" dirty="0"/>
                  <a:t>的凸壳</a:t>
                </a:r>
                <a14:m>
                  <m:oMath xmlns:m="http://schemas.openxmlformats.org/officeDocument/2006/math">
                    <m:r>
                      <a:rPr lang="en-US" altLang="zh-CN" i="1" dirty="0">
                        <a:solidFill>
                          <a:srgbClr val="0066FF"/>
                        </a:solidFill>
                        <a:latin typeface="Cambria Math" panose="02040503050406030204" pitchFamily="18" charset="0"/>
                      </a:rPr>
                      <m:t>𝐻</m:t>
                    </m:r>
                  </m:oMath>
                </a14:m>
                <a:r>
                  <a:rPr lang="zh-CN" altLang="en-US" dirty="0"/>
                  <a:t>是包含</a:t>
                </a:r>
                <a14:m>
                  <m:oMath xmlns:m="http://schemas.openxmlformats.org/officeDocument/2006/math">
                    <m:r>
                      <a:rPr lang="en-US" altLang="zh-CN" i="1" dirty="0" smtClean="0">
                        <a:latin typeface="Cambria Math" panose="02040503050406030204" pitchFamily="18" charset="0"/>
                      </a:rPr>
                      <m:t>𝑆</m:t>
                    </m:r>
                  </m:oMath>
                </a14:m>
                <a:r>
                  <a:rPr lang="zh-CN" altLang="en-US" dirty="0"/>
                  <a:t>的最小凸集</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fontScale="92500" lnSpcReduction="20000"/>
              </a:bodyPr>
              <a:lstStyle/>
              <a:p>
                <a:r>
                  <a:rPr lang="en-US" altLang="zh-CN" dirty="0">
                    <a:solidFill>
                      <a:srgbClr val="0066FF"/>
                    </a:solidFill>
                  </a:rPr>
                  <a:t>Convex Hull</a:t>
                </a:r>
                <a:r>
                  <a:rPr lang="zh-CN" altLang="en-US" dirty="0">
                    <a:solidFill>
                      <a:srgbClr val="0066FF"/>
                    </a:solidFill>
                  </a:rPr>
                  <a:t>（凸壳或凸包）</a:t>
                </a:r>
                <a:endParaRPr lang="en-US" altLang="zh-CN" dirty="0"/>
              </a:p>
              <a:p>
                <a:pPr lvl="1"/>
                <a:r>
                  <a:rPr lang="zh-CN" altLang="en-US" dirty="0"/>
                  <a:t>令</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𝐵</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oMath>
                </a14:m>
                <a:r>
                  <a:rPr lang="en-US" altLang="zh-CN" dirty="0"/>
                  <a:t>, </a:t>
                </a:r>
                <a:r>
                  <a:rPr lang="zh-CN" altLang="en-US" dirty="0"/>
                  <a:t>表示四个</a:t>
                </a:r>
                <a:r>
                  <a:rPr lang="zh-CN" altLang="en-US" dirty="0">
                    <a:solidFill>
                      <a:srgbClr val="0066FF"/>
                    </a:solidFill>
                  </a:rPr>
                  <a:t>结构元</a:t>
                </a:r>
                <a:endParaRPr lang="en-US" altLang="zh-CN" dirty="0">
                  <a:solidFill>
                    <a:srgbClr val="0066FF"/>
                  </a:solidFill>
                </a:endParaRPr>
              </a:p>
              <a:p>
                <a:pPr lvl="1"/>
                <a:r>
                  <a:rPr lang="zh-CN" altLang="en-US" dirty="0"/>
                  <a:t>过程</a:t>
                </a:r>
                <a:r>
                  <a:rPr lang="en-US" altLang="zh-CN" dirty="0"/>
                  <a:t>:</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𝑖</m:t>
                              </m:r>
                            </m:sup>
                          </m:sSubSup>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𝐵</m:t>
                              </m:r>
                            </m:e>
                            <m:sup>
                              <m:r>
                                <a:rPr lang="en-US" altLang="zh-CN" b="0" i="1" smtClean="0">
                                  <a:latin typeface="Cambria Math" panose="02040503050406030204" pitchFamily="18" charset="0"/>
                                  <a:ea typeface="Cambria Math" panose="02040503050406030204" pitchFamily="18" charset="0"/>
                                </a:rPr>
                                <m:t>𝑖</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𝐴</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 </m:t>
                      </m:r>
                      <m:r>
                        <m:rPr>
                          <m:nor/>
                        </m:rPr>
                        <a:rPr lang="en-US" altLang="zh-CN" b="0" i="0" smtClean="0">
                          <a:latin typeface="Cambria Math" panose="02040503050406030204" pitchFamily="18" charset="0"/>
                        </a:rPr>
                        <m:t>and</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 </m:t>
                      </m:r>
                    </m:oMath>
                  </m:oMathPara>
                </a14:m>
                <a:endParaRPr lang="en-US" altLang="zh-CN" dirty="0"/>
              </a:p>
              <a:p>
                <a:pPr lvl="1"/>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b="0" i="1" smtClean="0">
                            <a:latin typeface="Cambria Math" panose="02040503050406030204" pitchFamily="18" charset="0"/>
                          </a:rPr>
                          <m:t>0</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𝐴</m:t>
                    </m:r>
                  </m:oMath>
                </a14:m>
                <a:endParaRPr lang="en-US" altLang="zh-CN" dirty="0"/>
              </a:p>
              <a:p>
                <a:pPr lvl="1"/>
                <a:r>
                  <a:rPr lang="zh-CN" altLang="en-US" dirty="0"/>
                  <a:t>当收敛时</a:t>
                </a:r>
                <a:r>
                  <a:rPr lang="en-US" altLang="zh-CN" dirty="0"/>
                  <a:t>(</a:t>
                </a:r>
                <a:r>
                  <a:rPr lang="zh-CN" altLang="en-US" dirty="0"/>
                  <a:t>即</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𝑘</m:t>
                        </m:r>
                      </m:sub>
                      <m:sup>
                        <m:r>
                          <a:rPr lang="en-US" altLang="zh-CN" i="1">
                            <a:latin typeface="Cambria Math" panose="02040503050406030204" pitchFamily="18" charset="0"/>
                          </a:rPr>
                          <m:t>𝑖</m:t>
                        </m:r>
                      </m:sup>
                    </m:sSubSup>
                    <m:r>
                      <a:rPr lang="en-US" altLang="zh-CN" b="0"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i="1">
                            <a:latin typeface="Cambria Math" panose="02040503050406030204" pitchFamily="18" charset="0"/>
                          </a:rPr>
                          <m:t>𝑖</m:t>
                        </m:r>
                      </m:sup>
                    </m:sSubSup>
                  </m:oMath>
                </a14:m>
                <a:r>
                  <a:rPr lang="zh-CN" altLang="en-US" dirty="0"/>
                  <a:t>时</a:t>
                </a:r>
                <a:r>
                  <a:rPr lang="en-US" altLang="zh-CN" dirty="0"/>
                  <a:t>), </a:t>
                </a:r>
                <a:r>
                  <a:rPr lang="zh-CN" altLang="en-US" dirty="0"/>
                  <a:t>令</a:t>
                </a:r>
                <a:r>
                  <a:rPr lang="en-US" altLang="zh-CN" dirty="0"/>
                  <a:t> </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𝑖</m:t>
                          </m:r>
                        </m:sup>
                      </m:s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𝑖</m:t>
                          </m:r>
                        </m:sup>
                      </m:sSubSup>
                    </m:oMath>
                  </m:oMathPara>
                </a14:m>
                <a:endParaRPr lang="en-US" altLang="zh-CN" dirty="0"/>
              </a:p>
              <a:p>
                <a:pPr lvl="1"/>
                <a:r>
                  <a:rPr lang="en-US" altLang="zh-CN" dirty="0"/>
                  <a:t>A</a:t>
                </a:r>
                <a:r>
                  <a:rPr lang="zh-CN" altLang="en-US" dirty="0"/>
                  <a:t>的凸壳表示为：</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4</m:t>
                          </m:r>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m:t>
                              </m:r>
                            </m:e>
                            <m:sup>
                              <m:r>
                                <a:rPr lang="en-US" altLang="zh-CN" b="0" i="1" smtClean="0">
                                  <a:latin typeface="Cambria Math" panose="02040503050406030204" pitchFamily="18" charset="0"/>
                                </a:rPr>
                                <m:t>𝑖</m:t>
                              </m:r>
                            </m:sup>
                          </m:sSup>
                        </m:e>
                      </m:nary>
                    </m:oMath>
                  </m:oMathPara>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sp>
        <p:nvSpPr>
          <p:cNvPr id="4" name="线形标注 2 3"/>
          <p:cNvSpPr/>
          <p:nvPr/>
        </p:nvSpPr>
        <p:spPr>
          <a:xfrm>
            <a:off x="4427984" y="2996952"/>
            <a:ext cx="2124744" cy="504056"/>
          </a:xfrm>
          <a:prstGeom prst="borderCallout2">
            <a:avLst>
              <a:gd name="adj1" fmla="val 69287"/>
              <a:gd name="adj2" fmla="val -6101"/>
              <a:gd name="adj3" fmla="val 67928"/>
              <a:gd name="adj4" fmla="val -44995"/>
              <a:gd name="adj5" fmla="val -11863"/>
              <a:gd name="adj6" fmla="val -75019"/>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击中</a:t>
            </a:r>
            <a:r>
              <a:rPr lang="en-US" altLang="zh-CN" sz="2000" dirty="0">
                <a:solidFill>
                  <a:schemeClr val="tx1"/>
                </a:solidFill>
              </a:rPr>
              <a:t>-</a:t>
            </a:r>
            <a:r>
              <a:rPr lang="zh-CN" altLang="en-US" sz="2000" dirty="0">
                <a:solidFill>
                  <a:schemeClr val="tx1"/>
                </a:solidFill>
              </a:rPr>
              <a:t>击不中变换</a:t>
            </a:r>
            <a:endParaRPr lang="zh-CN" altLang="en-US" sz="2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预备知识</a:t>
            </a:r>
            <a:endParaRPr lang="zh-CN" altLang="en-US" dirty="0"/>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9912" y="980728"/>
            <a:ext cx="3888432" cy="498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1000407"/>
            <a:ext cx="1224136" cy="2274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3" y="1287449"/>
            <a:ext cx="3659145" cy="257359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784" y="4077072"/>
            <a:ext cx="3308694" cy="136815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p:sp>
        <p:nvSpPr>
          <p:cNvPr id="3" name="内容占位符 2"/>
          <p:cNvSpPr>
            <a:spLocks noGrp="1"/>
          </p:cNvSpPr>
          <p:nvPr>
            <p:ph idx="1"/>
          </p:nvPr>
        </p:nvSpPr>
        <p:spPr/>
        <p:txBody>
          <a:bodyPr/>
          <a:lstStyle/>
          <a:p>
            <a:r>
              <a:rPr lang="en-US" altLang="zh-CN" dirty="0">
                <a:solidFill>
                  <a:srgbClr val="0066FF"/>
                </a:solidFill>
              </a:rPr>
              <a:t>Convex Hull</a:t>
            </a:r>
            <a:r>
              <a:rPr lang="zh-CN" altLang="en-US" dirty="0">
                <a:solidFill>
                  <a:srgbClr val="0066FF"/>
                </a:solidFill>
              </a:rPr>
              <a:t>（凸壳或凸包）</a:t>
            </a:r>
            <a:endParaRPr lang="zh-CN" altLang="en-US" dirty="0">
              <a:solidFill>
                <a:srgbClr val="0066FF"/>
              </a:solidFill>
            </a:endParaRPr>
          </a:p>
          <a:p>
            <a:pPr lvl="1"/>
            <a:r>
              <a:rPr lang="zh-CN" altLang="en-US" dirty="0"/>
              <a:t>回顾击中与击不中变换</a:t>
            </a:r>
            <a:endParaRPr lang="en-US" altLang="zh-CN" dirty="0"/>
          </a:p>
          <a:p>
            <a:pPr marL="457200" lvl="1" indent="0">
              <a:buNone/>
            </a:pPr>
            <a:endParaRPr lang="en-US" altLang="zh-CN" dirty="0">
              <a:ea typeface="Cambria Math" panose="02040503050406030204" pitchFamily="18" charset="0"/>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31143" y="2204864"/>
            <a:ext cx="3293137" cy="465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7" name="矩形 6"/>
              <p:cNvSpPr/>
              <p:nvPr/>
            </p:nvSpPr>
            <p:spPr>
              <a:xfrm>
                <a:off x="374848" y="2780928"/>
                <a:ext cx="5061248"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𝐷</m:t>
                          </m:r>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𝑐</m:t>
                              </m:r>
                            </m:sup>
                          </m:sSup>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𝑊</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𝐷</m:t>
                              </m:r>
                            </m:e>
                          </m:d>
                        </m:e>
                      </m:d>
                    </m:oMath>
                  </m:oMathPara>
                </a14:m>
                <a:endParaRPr lang="zh-CN"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374848" y="2780928"/>
                <a:ext cx="5061248" cy="461665"/>
              </a:xfrm>
              <a:prstGeom prst="rect">
                <a:avLst/>
              </a:prstGeom>
              <a:blipFill rotWithShape="1">
                <a:blip r:embed="rId2"/>
                <a:stretch>
                  <a:fillRect l="-4" t="-57" r="10" b="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374848" y="3467249"/>
                <a:ext cx="4413176"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rPr>
                        <m:t>𝐴</m:t>
                      </m:r>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𝐴</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𝐵</m:t>
                              </m:r>
                            </m:e>
                            <m:sub>
                              <m:r>
                                <a:rPr lang="en-US" altLang="zh-CN" sz="2400" b="0" i="1" smtClean="0">
                                  <a:latin typeface="Cambria Math" panose="02040503050406030204" pitchFamily="18" charset="0"/>
                                  <a:ea typeface="Cambria Math" panose="02040503050406030204" pitchFamily="18" charset="0"/>
                                </a:rPr>
                                <m:t>1</m:t>
                              </m:r>
                            </m:sub>
                          </m:sSub>
                        </m:e>
                      </m:d>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𝐴</m:t>
                              </m:r>
                            </m:e>
                            <m:sup>
                              <m:r>
                                <a:rPr lang="en-US" altLang="zh-CN" sz="2400" b="0" i="1" smtClean="0">
                                  <a:latin typeface="Cambria Math" panose="02040503050406030204" pitchFamily="18" charset="0"/>
                                  <a:ea typeface="Cambria Math" panose="02040503050406030204" pitchFamily="18" charset="0"/>
                                </a:rPr>
                                <m:t>𝑐</m:t>
                              </m:r>
                            </m:sup>
                          </m:sSup>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𝐵</m:t>
                              </m:r>
                            </m:e>
                            <m:sub>
                              <m:r>
                                <a:rPr lang="en-US" altLang="zh-CN" sz="2400" b="0" i="1" smtClean="0">
                                  <a:latin typeface="Cambria Math" panose="02040503050406030204" pitchFamily="18" charset="0"/>
                                  <a:ea typeface="Cambria Math" panose="02040503050406030204" pitchFamily="18" charset="0"/>
                                </a:rPr>
                                <m:t>2</m:t>
                              </m:r>
                            </m:sub>
                          </m:sSub>
                        </m:e>
                      </m:d>
                    </m:oMath>
                  </m:oMathPara>
                </a14:m>
                <a:endParaRPr lang="zh-CN"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374848" y="3467249"/>
                <a:ext cx="4413176" cy="461665"/>
              </a:xfrm>
              <a:prstGeom prst="rect">
                <a:avLst/>
              </a:prstGeom>
              <a:blipFill rotWithShape="1">
                <a:blip r:embed="rId3"/>
                <a:stretch>
                  <a:fillRect l="-4" t="-32" r="3" b="37"/>
                </a:stretch>
              </a:blipFill>
            </p:spPr>
            <p:txBody>
              <a:bodyPr/>
              <a:lstStyle/>
              <a:p>
                <a:r>
                  <a:rPr lang="zh-CN" altLang="en-US">
                    <a:noFill/>
                  </a:rPr>
                  <a:t> </a:t>
                </a:r>
              </a:p>
            </p:txBody>
          </p:sp>
        </mc:Fallback>
      </mc:AlternateContent>
      <p:sp>
        <p:nvSpPr>
          <p:cNvPr id="9" name="文本框 8"/>
          <p:cNvSpPr txBox="1"/>
          <p:nvPr/>
        </p:nvSpPr>
        <p:spPr>
          <a:xfrm>
            <a:off x="374848" y="4165617"/>
            <a:ext cx="5456295" cy="1569660"/>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In some applications, we may be interested in detecting </a:t>
            </a:r>
            <a:r>
              <a:rPr lang="en-US" altLang="zh-CN" sz="2400" dirty="0">
                <a:solidFill>
                  <a:srgbClr val="0066FF"/>
                </a:solidFill>
                <a:latin typeface="Times New Roman" panose="02020603050405020304" pitchFamily="18" charset="0"/>
                <a:cs typeface="Times New Roman" panose="02020603050405020304" pitchFamily="18" charset="0"/>
              </a:rPr>
              <a:t>certain patterns (combinations) of 1s and 0s </a:t>
            </a:r>
            <a:r>
              <a:rPr lang="en-US" altLang="zh-CN" sz="2400" dirty="0">
                <a:latin typeface="Times New Roman" panose="02020603050405020304" pitchFamily="18" charset="0"/>
                <a:cs typeface="Times New Roman" panose="02020603050405020304" pitchFamily="18" charset="0"/>
              </a:rPr>
              <a:t>within a set, in which case a background is not required.</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Convex Hull</a:t>
                </a:r>
                <a:r>
                  <a:rPr lang="zh-CN" altLang="en-US" dirty="0">
                    <a:solidFill>
                      <a:srgbClr val="0066FF"/>
                    </a:solidFill>
                  </a:rPr>
                  <a:t>（凸壳或凸包）</a:t>
                </a:r>
                <a:endParaRPr lang="zh-CN" altLang="en-US" dirty="0">
                  <a:solidFill>
                    <a:srgbClr val="0066FF"/>
                  </a:solidFill>
                </a:endParaRPr>
              </a:p>
              <a:p>
                <a:pPr lvl="1"/>
                <a:r>
                  <a:rPr lang="zh-CN" altLang="en-US" dirty="0"/>
                  <a:t>回顾腐蚀</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𝑧</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𝐵</m:t>
                                  </m:r>
                                </m:e>
                              </m:d>
                            </m:e>
                            <m:sub>
                              <m:r>
                                <a:rPr lang="en-US" altLang="zh-CN" i="1">
                                  <a:latin typeface="Cambria Math" panose="02040503050406030204" pitchFamily="18" charset="0"/>
                                  <a:ea typeface="Cambria Math" panose="02040503050406030204" pitchFamily="18" charset="0"/>
                                </a:rPr>
                                <m:t>𝑧</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e>
                      </m:d>
                    </m:oMath>
                  </m:oMathPara>
                </a14:m>
                <a:endParaRPr lang="en-US" altLang="zh-CN" dirty="0">
                  <a:ea typeface="Cambria Math" panose="020405030504060302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48" y="2852936"/>
            <a:ext cx="8165376" cy="3324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4313" y="157163"/>
            <a:ext cx="5175250" cy="664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800" y="241300"/>
            <a:ext cx="2000250"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7398" name="Rectangle 6"/>
          <p:cNvSpPr>
            <a:spLocks noChangeArrowheads="1"/>
          </p:cNvSpPr>
          <p:nvPr/>
        </p:nvSpPr>
        <p:spPr bwMode="auto">
          <a:xfrm>
            <a:off x="3236913" y="914400"/>
            <a:ext cx="1682750" cy="1770063"/>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7399" name="Rectangle 7"/>
          <p:cNvSpPr>
            <a:spLocks noChangeArrowheads="1"/>
          </p:cNvSpPr>
          <p:nvPr/>
        </p:nvSpPr>
        <p:spPr bwMode="auto">
          <a:xfrm>
            <a:off x="4903788" y="895350"/>
            <a:ext cx="1682750" cy="1770063"/>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7400" name="Rectangle 8"/>
          <p:cNvSpPr>
            <a:spLocks noChangeArrowheads="1"/>
          </p:cNvSpPr>
          <p:nvPr/>
        </p:nvSpPr>
        <p:spPr bwMode="auto">
          <a:xfrm>
            <a:off x="1574800" y="2954338"/>
            <a:ext cx="1682750" cy="1770062"/>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7401" name="Rectangle 9"/>
          <p:cNvSpPr>
            <a:spLocks noChangeArrowheads="1"/>
          </p:cNvSpPr>
          <p:nvPr/>
        </p:nvSpPr>
        <p:spPr bwMode="auto">
          <a:xfrm>
            <a:off x="3243263" y="2968625"/>
            <a:ext cx="1682750" cy="1770063"/>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7402" name="Rectangle 10"/>
          <p:cNvSpPr>
            <a:spLocks noChangeArrowheads="1"/>
          </p:cNvSpPr>
          <p:nvPr/>
        </p:nvSpPr>
        <p:spPr bwMode="auto">
          <a:xfrm>
            <a:off x="4927600" y="2954338"/>
            <a:ext cx="1682750" cy="1770062"/>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7403" name="Rectangle 11"/>
          <p:cNvSpPr>
            <a:spLocks noChangeArrowheads="1"/>
          </p:cNvSpPr>
          <p:nvPr/>
        </p:nvSpPr>
        <p:spPr bwMode="auto">
          <a:xfrm>
            <a:off x="3230563" y="5002213"/>
            <a:ext cx="1682750" cy="1770062"/>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mc:AlternateContent xmlns:mc="http://schemas.openxmlformats.org/markup-compatibility/2006">
        <mc:Choice xmlns:a14="http://schemas.microsoft.com/office/drawing/2010/main" Requires="a14">
          <p:sp>
            <p:nvSpPr>
              <p:cNvPr id="2" name="矩形 1"/>
              <p:cNvSpPr/>
              <p:nvPr/>
            </p:nvSpPr>
            <p:spPr>
              <a:xfrm>
                <a:off x="0" y="139259"/>
                <a:ext cx="2502032" cy="408510"/>
              </a:xfrm>
              <a:prstGeom prst="rect">
                <a:avLst/>
              </a:prstGeom>
              <a:solidFill>
                <a:srgbClr val="00CC00"/>
              </a:solidFill>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𝑘</m:t>
                          </m:r>
                        </m:sub>
                        <m:sup>
                          <m:r>
                            <a:rPr lang="en-US" altLang="zh-CN" i="1">
                              <a:latin typeface="Cambria Math" panose="02040503050406030204" pitchFamily="18" charset="0"/>
                            </a:rPr>
                            <m:t>𝑖</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𝑋</m:t>
                              </m:r>
                            </m:e>
                            <m:sub>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𝑖</m:t>
                              </m:r>
                            </m:sup>
                          </m:sSubSup>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𝐵</m:t>
                              </m:r>
                            </m:e>
                            <m:sup>
                              <m:r>
                                <a:rPr lang="en-US" altLang="zh-CN" i="1">
                                  <a:latin typeface="Cambria Math" panose="02040503050406030204" pitchFamily="18" charset="0"/>
                                  <a:ea typeface="Cambria Math" panose="02040503050406030204" pitchFamily="18" charset="0"/>
                                </a:rPr>
                                <m:t>𝑖</m:t>
                              </m:r>
                            </m:sup>
                          </m:sSup>
                        </m:e>
                      </m:d>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 </m:t>
                      </m:r>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0" y="139259"/>
                <a:ext cx="2502032" cy="408510"/>
              </a:xfrm>
              <a:prstGeom prst="rect">
                <a:avLst/>
              </a:prstGeom>
              <a:blipFill rotWithShape="1">
                <a:blip r:embed="rId3"/>
                <a:stretch>
                  <a:fillRect t="-47" r="5" b="9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7398"/>
                                        </p:tgtEl>
                                      </p:cBhvr>
                                    </p:animEffect>
                                    <p:set>
                                      <p:cBhvr>
                                        <p:cTn id="7" dur="1" fill="hold">
                                          <p:stCondLst>
                                            <p:cond delay="499"/>
                                          </p:stCondLst>
                                        </p:cTn>
                                        <p:tgtEl>
                                          <p:spTgt spid="18739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87399"/>
                                        </p:tgtEl>
                                      </p:cBhvr>
                                    </p:animEffect>
                                    <p:set>
                                      <p:cBhvr>
                                        <p:cTn id="12" dur="1" fill="hold">
                                          <p:stCondLst>
                                            <p:cond delay="499"/>
                                          </p:stCondLst>
                                        </p:cTn>
                                        <p:tgtEl>
                                          <p:spTgt spid="18739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87400"/>
                                        </p:tgtEl>
                                      </p:cBhvr>
                                    </p:animEffect>
                                    <p:set>
                                      <p:cBhvr>
                                        <p:cTn id="17" dur="1" fill="hold">
                                          <p:stCondLst>
                                            <p:cond delay="499"/>
                                          </p:stCondLst>
                                        </p:cTn>
                                        <p:tgtEl>
                                          <p:spTgt spid="18740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87401"/>
                                        </p:tgtEl>
                                      </p:cBhvr>
                                    </p:animEffect>
                                    <p:set>
                                      <p:cBhvr>
                                        <p:cTn id="22" dur="1" fill="hold">
                                          <p:stCondLst>
                                            <p:cond delay="499"/>
                                          </p:stCondLst>
                                        </p:cTn>
                                        <p:tgtEl>
                                          <p:spTgt spid="18740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87402"/>
                                        </p:tgtEl>
                                      </p:cBhvr>
                                    </p:animEffect>
                                    <p:set>
                                      <p:cBhvr>
                                        <p:cTn id="27" dur="1" fill="hold">
                                          <p:stCondLst>
                                            <p:cond delay="499"/>
                                          </p:stCondLst>
                                        </p:cTn>
                                        <p:tgtEl>
                                          <p:spTgt spid="18740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87403"/>
                                        </p:tgtEl>
                                      </p:cBhvr>
                                    </p:animEffect>
                                    <p:set>
                                      <p:cBhvr>
                                        <p:cTn id="32" dur="1" fill="hold">
                                          <p:stCondLst>
                                            <p:cond delay="499"/>
                                          </p:stCondLst>
                                        </p:cTn>
                                        <p:tgtEl>
                                          <p:spTgt spid="1874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8" grpId="0" animBg="1"/>
      <p:bldP spid="187399" grpId="0" animBg="1"/>
      <p:bldP spid="187400" grpId="0" animBg="1"/>
      <p:bldP spid="187401" grpId="0" animBg="1"/>
      <p:bldP spid="187402" grpId="0" animBg="1"/>
      <p:bldP spid="18740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80059" y="1123851"/>
            <a:ext cx="3713162" cy="398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412776"/>
            <a:ext cx="2398713"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1259632" y="5589240"/>
            <a:ext cx="5955476" cy="369332"/>
          </a:xfrm>
          <a:prstGeom prst="rect">
            <a:avLst/>
          </a:prstGeom>
          <a:noFill/>
        </p:spPr>
        <p:txBody>
          <a:bodyPr wrap="none" rtlCol="0">
            <a:spAutoFit/>
          </a:bodyPr>
          <a:lstStyle/>
          <a:p>
            <a:r>
              <a:rPr lang="zh-CN" altLang="en-US" dirty="0"/>
              <a:t>限制凸壳的生长，在水平和垂直范围上不超过原始集合。</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a:bodyPr>
          <a:lstStyle/>
          <a:p>
            <a:r>
              <a:rPr lang="en-US" altLang="zh-CN" dirty="0"/>
              <a:t>5.</a:t>
            </a:r>
            <a:r>
              <a:rPr lang="zh-CN" altLang="en-US" sz="3600" dirty="0"/>
              <a:t>一些基本的形态学算法</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Thinning</a:t>
                </a:r>
                <a:r>
                  <a:rPr lang="zh-CN" altLang="en-US" dirty="0">
                    <a:solidFill>
                      <a:srgbClr val="0066FF"/>
                    </a:solidFill>
                  </a:rPr>
                  <a:t>（细化）</a:t>
                </a:r>
                <a:endParaRPr lang="en-US" altLang="zh-CN" dirty="0">
                  <a:solidFill>
                    <a:srgbClr val="0066FF"/>
                  </a:solidFill>
                </a:endParaRPr>
              </a:p>
              <a:p>
                <a:pPr lvl="1"/>
                <a:r>
                  <a:rPr lang="zh-CN" altLang="en-US" dirty="0"/>
                  <a:t>定义</a:t>
                </a:r>
                <a:r>
                  <a:rPr lang="en-US" altLang="zh-CN" dirty="0"/>
                  <a:t>1</a:t>
                </a:r>
                <a:r>
                  <a:rPr lang="en-US" altLang="zh-CN" b="0" dirty="0"/>
                  <a:t>:</a:t>
                </a:r>
                <a:endParaRPr lang="en-US" altLang="zh-CN" b="0"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e>
                        <m:sup>
                          <m:r>
                            <a:rPr lang="en-US" altLang="zh-CN" b="0" i="1" smtClean="0">
                              <a:latin typeface="Cambria Math" panose="02040503050406030204" pitchFamily="18" charset="0"/>
                              <a:ea typeface="Cambria Math" panose="02040503050406030204" pitchFamily="18" charset="0"/>
                            </a:rPr>
                            <m:t>𝑐</m:t>
                          </m:r>
                        </m:sup>
                      </m:sSup>
                    </m:oMath>
                  </m:oMathPara>
                </a14:m>
                <a:endParaRPr lang="en-US" altLang="zh-CN" dirty="0"/>
              </a:p>
              <a:p>
                <a:pPr lvl="1"/>
                <a:r>
                  <a:rPr lang="zh-CN" altLang="en-US" dirty="0"/>
                  <a:t>定义</a:t>
                </a:r>
                <a:r>
                  <a:rPr lang="en-US" altLang="zh-CN" dirty="0"/>
                  <a:t>2: </a:t>
                </a:r>
                <a:endParaRPr lang="en-US" altLang="zh-CN" dirty="0"/>
              </a:p>
              <a:p>
                <a:pPr marL="914400" lvl="2" indent="0">
                  <a:buNone/>
                </a:pPr>
                <a:r>
                  <a:rPr lang="zh-CN" altLang="en-US" sz="2800" dirty="0"/>
                  <a:t>采用一个结构元序列</a:t>
                </a:r>
                <a:endParaRPr lang="en-US" altLang="zh-CN" sz="2800" dirty="0"/>
              </a:p>
              <a:p>
                <a:pPr marL="914400" lvl="2" indent="0">
                  <a:buNone/>
                </a:pPr>
                <a14:m>
                  <m:oMathPara xmlns:m="http://schemas.openxmlformats.org/officeDocument/2006/math">
                    <m:oMathParaPr>
                      <m:jc m:val="centerGroup"/>
                    </m:oMathParaPr>
                    <m:oMath xmlns:m="http://schemas.openxmlformats.org/officeDocument/2006/math">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𝐵</m:t>
                          </m:r>
                        </m:e>
                      </m:d>
                      <m:r>
                        <a:rPr lang="en-US" altLang="zh-CN" sz="2800" i="1">
                          <a:latin typeface="Cambria Math" panose="02040503050406030204" pitchFamily="18" charset="0"/>
                        </a:rPr>
                        <m:t>=</m:t>
                      </m:r>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1</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3</m:t>
                              </m:r>
                            </m:sup>
                          </m:sSup>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𝑛</m:t>
                              </m:r>
                            </m:sup>
                          </m:sSup>
                        </m:e>
                      </m:d>
                    </m:oMath>
                  </m:oMathPara>
                </a14:m>
                <a:endParaRPr lang="en-US" altLang="zh-CN" sz="2800" dirty="0"/>
              </a:p>
              <a:p>
                <a:pPr marL="914400" lvl="2" indent="0">
                  <a:buNone/>
                </a:pPr>
                <a:r>
                  <a:rPr lang="zh-CN" altLang="en-US" sz="2800" dirty="0"/>
                  <a:t>其中</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𝑖</m:t>
                        </m:r>
                      </m:sup>
                    </m:sSup>
                  </m:oMath>
                </a14:m>
                <a:r>
                  <a:rPr lang="en-US" altLang="zh-CN" sz="2800" dirty="0"/>
                  <a:t> </a:t>
                </a:r>
                <a:r>
                  <a:rPr lang="zh-CN" altLang="en-US" sz="2800" dirty="0"/>
                  <a:t>是</a:t>
                </a:r>
                <a14:m>
                  <m:oMath xmlns:m="http://schemas.openxmlformats.org/officeDocument/2006/math">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𝐵</m:t>
                        </m:r>
                      </m:e>
                      <m:sup>
                        <m:r>
                          <a:rPr lang="en-US" altLang="zh-CN" sz="2800" i="1">
                            <a:latin typeface="Cambria Math" panose="02040503050406030204" pitchFamily="18" charset="0"/>
                          </a:rPr>
                          <m:t>𝑖</m:t>
                        </m:r>
                        <m:r>
                          <a:rPr lang="en-US" altLang="zh-CN" sz="2800" i="1">
                            <a:latin typeface="Cambria Math" panose="02040503050406030204" pitchFamily="18" charset="0"/>
                          </a:rPr>
                          <m:t>−</m:t>
                        </m:r>
                        <m:r>
                          <a:rPr lang="en-US" altLang="zh-CN" sz="2800" i="1">
                            <a:latin typeface="Cambria Math" panose="02040503050406030204" pitchFamily="18" charset="0"/>
                          </a:rPr>
                          <m:t>1</m:t>
                        </m:r>
                      </m:sup>
                    </m:sSup>
                  </m:oMath>
                </a14:m>
                <a:r>
                  <a:rPr lang="zh-CN" altLang="en-US" sz="2800" dirty="0"/>
                  <a:t>旋转得到的</a:t>
                </a:r>
                <a:endParaRPr lang="en-US" altLang="zh-CN" sz="2800" dirty="0"/>
              </a:p>
              <a:p>
                <a:pPr marL="914400" lvl="2" indent="0">
                  <a:buNone/>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𝐴</m:t>
                      </m:r>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𝐵</m:t>
                          </m:r>
                        </m:e>
                      </m:d>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𝐵</m:t>
                                      </m:r>
                                    </m:e>
                                    <m:sup>
                                      <m:r>
                                        <a:rPr lang="en-US" altLang="zh-CN" sz="2800" b="0" i="1" smtClean="0">
                                          <a:latin typeface="Cambria Math" panose="02040503050406030204" pitchFamily="18" charset="0"/>
                                          <a:ea typeface="Cambria Math" panose="02040503050406030204" pitchFamily="18" charset="0"/>
                                        </a:rPr>
                                        <m:t>1</m:t>
                                      </m:r>
                                    </m:sup>
                                  </m:sSup>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𝐵</m:t>
                                      </m:r>
                                    </m:e>
                                    <m:sup>
                                      <m:r>
                                        <a:rPr lang="en-US" altLang="zh-CN" sz="2800" b="0" i="1" smtClean="0">
                                          <a:latin typeface="Cambria Math" panose="02040503050406030204" pitchFamily="18" charset="0"/>
                                          <a:ea typeface="Cambria Math" panose="02040503050406030204" pitchFamily="18" charset="0"/>
                                        </a:rPr>
                                        <m:t>2</m:t>
                                      </m:r>
                                    </m:sup>
                                  </m:sSup>
                                </m:e>
                              </m:d>
                              <m:r>
                                <a:rPr lang="en-US" altLang="zh-CN" sz="2800" b="0" i="1" smtClean="0">
                                  <a:latin typeface="Cambria Math" panose="02040503050406030204" pitchFamily="18" charset="0"/>
                                  <a:ea typeface="Cambria Math" panose="02040503050406030204" pitchFamily="18" charset="0"/>
                                </a:rPr>
                                <m:t>…</m:t>
                              </m:r>
                            </m:e>
                          </m:d>
                          <m:r>
                            <a:rPr lang="en-US" altLang="zh-CN" sz="2800" b="0" i="1" smtClean="0">
                              <a:latin typeface="Cambria Math" panose="02040503050406030204" pitchFamily="18" charset="0"/>
                              <a:ea typeface="Cambria Math" panose="02040503050406030204" pitchFamily="18" charset="0"/>
                            </a:rPr>
                            <m:t>⨂</m:t>
                          </m:r>
                          <m:sSup>
                            <m:sSupPr>
                              <m:ctrlPr>
                                <a:rPr lang="en-US" altLang="zh-CN" sz="2800" b="0" i="1" smtClean="0">
                                  <a:latin typeface="Cambria Math" panose="02040503050406030204" pitchFamily="18" charset="0"/>
                                  <a:ea typeface="Cambria Math" panose="02040503050406030204" pitchFamily="18" charset="0"/>
                                </a:rPr>
                              </m:ctrlPr>
                            </m:sSupPr>
                            <m:e>
                              <m:r>
                                <a:rPr lang="en-US" altLang="zh-CN" sz="2800" b="0" i="1" smtClean="0">
                                  <a:latin typeface="Cambria Math" panose="02040503050406030204" pitchFamily="18" charset="0"/>
                                  <a:ea typeface="Cambria Math" panose="02040503050406030204" pitchFamily="18" charset="0"/>
                                </a:rPr>
                                <m:t>𝐵</m:t>
                              </m:r>
                            </m:e>
                            <m:sup>
                              <m:r>
                                <a:rPr lang="en-US" altLang="zh-CN" sz="2800" b="0" i="1" smtClean="0">
                                  <a:latin typeface="Cambria Math" panose="02040503050406030204" pitchFamily="18" charset="0"/>
                                  <a:ea typeface="Cambria Math" panose="02040503050406030204" pitchFamily="18" charset="0"/>
                                </a:rPr>
                                <m:t>𝑛</m:t>
                              </m:r>
                            </m:sup>
                          </m:sSup>
                        </m:e>
                      </m:d>
                    </m:oMath>
                  </m:oMathPara>
                </a14:m>
                <a:endParaRPr lang="en-US" altLang="zh-CN" dirty="0"/>
              </a:p>
              <a:p>
                <a:pPr lvl="2"/>
                <a:endParaRPr lang="en-US" altLang="zh-CN" dirty="0"/>
              </a:p>
              <a:p>
                <a:pPr marL="914400" lvl="2" indent="0">
                  <a:buNone/>
                </a:pPr>
                <a:endParaRPr lang="en-US" altLang="zh-CN" dirty="0"/>
              </a:p>
              <a:p>
                <a:pPr lvl="2"/>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29734"/>
                </a:stretch>
              </a:blipFill>
            </p:spPr>
            <p:txBody>
              <a:bodyPr/>
              <a:lstStyle/>
              <a:p>
                <a:r>
                  <a:rPr lang="zh-CN" altLang="en-US">
                    <a:noFill/>
                  </a:rPr>
                  <a:t> </a:t>
                </a:r>
              </a:p>
            </p:txBody>
          </p:sp>
        </mc:Fallback>
      </mc:AlternateContent>
      <p:sp>
        <p:nvSpPr>
          <p:cNvPr id="4" name="线形标注 2 3"/>
          <p:cNvSpPr/>
          <p:nvPr/>
        </p:nvSpPr>
        <p:spPr>
          <a:xfrm>
            <a:off x="4644008" y="1412776"/>
            <a:ext cx="2124744" cy="504056"/>
          </a:xfrm>
          <a:prstGeom prst="borderCallout2">
            <a:avLst>
              <a:gd name="adj1" fmla="val 55177"/>
              <a:gd name="adj2" fmla="val -4188"/>
              <a:gd name="adj3" fmla="val 102194"/>
              <a:gd name="adj4" fmla="val -26824"/>
              <a:gd name="adj5" fmla="val 173577"/>
              <a:gd name="adj6" fmla="val -34852"/>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击中</a:t>
            </a:r>
            <a:r>
              <a:rPr lang="en-US" altLang="zh-CN" sz="2000" dirty="0">
                <a:solidFill>
                  <a:schemeClr val="tx1"/>
                </a:solidFill>
              </a:rPr>
              <a:t>-</a:t>
            </a:r>
            <a:r>
              <a:rPr lang="zh-CN" altLang="en-US" sz="2000" dirty="0">
                <a:solidFill>
                  <a:schemeClr val="tx1"/>
                </a:solidFill>
              </a:rPr>
              <a:t>击不中变换</a:t>
            </a:r>
            <a:endParaRPr lang="zh-CN" altLang="en-US" sz="20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8963" y="142875"/>
            <a:ext cx="5661025" cy="586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868" y="6023759"/>
            <a:ext cx="6145213" cy="834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494" name="Rectangle 6"/>
          <p:cNvSpPr>
            <a:spLocks noChangeArrowheads="1"/>
          </p:cNvSpPr>
          <p:nvPr/>
        </p:nvSpPr>
        <p:spPr bwMode="auto">
          <a:xfrm>
            <a:off x="3802063" y="1509713"/>
            <a:ext cx="1712912" cy="798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495" name="Rectangle 7"/>
          <p:cNvSpPr>
            <a:spLocks noChangeArrowheads="1"/>
          </p:cNvSpPr>
          <p:nvPr/>
        </p:nvSpPr>
        <p:spPr bwMode="auto">
          <a:xfrm>
            <a:off x="5638800" y="1530350"/>
            <a:ext cx="1712913"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496" name="Rectangle 8"/>
          <p:cNvSpPr>
            <a:spLocks noChangeArrowheads="1"/>
          </p:cNvSpPr>
          <p:nvPr/>
        </p:nvSpPr>
        <p:spPr bwMode="auto">
          <a:xfrm>
            <a:off x="1966913" y="2605088"/>
            <a:ext cx="1712912" cy="798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497" name="Rectangle 9"/>
          <p:cNvSpPr>
            <a:spLocks noChangeArrowheads="1"/>
          </p:cNvSpPr>
          <p:nvPr/>
        </p:nvSpPr>
        <p:spPr bwMode="auto">
          <a:xfrm>
            <a:off x="3824288" y="2606675"/>
            <a:ext cx="1712912"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498" name="Rectangle 10"/>
          <p:cNvSpPr>
            <a:spLocks noChangeArrowheads="1"/>
          </p:cNvSpPr>
          <p:nvPr/>
        </p:nvSpPr>
        <p:spPr bwMode="auto">
          <a:xfrm>
            <a:off x="5667375" y="2606675"/>
            <a:ext cx="1712913"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499" name="Rectangle 11"/>
          <p:cNvSpPr>
            <a:spLocks noChangeArrowheads="1"/>
          </p:cNvSpPr>
          <p:nvPr/>
        </p:nvSpPr>
        <p:spPr bwMode="auto">
          <a:xfrm>
            <a:off x="1995488" y="3709988"/>
            <a:ext cx="1712912" cy="798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500" name="Rectangle 12"/>
          <p:cNvSpPr>
            <a:spLocks noChangeArrowheads="1"/>
          </p:cNvSpPr>
          <p:nvPr/>
        </p:nvSpPr>
        <p:spPr bwMode="auto">
          <a:xfrm>
            <a:off x="3824288" y="3708400"/>
            <a:ext cx="1712912"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501" name="Rectangle 13"/>
          <p:cNvSpPr>
            <a:spLocks noChangeArrowheads="1"/>
          </p:cNvSpPr>
          <p:nvPr/>
        </p:nvSpPr>
        <p:spPr bwMode="auto">
          <a:xfrm>
            <a:off x="5638800" y="3708400"/>
            <a:ext cx="1712913"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502" name="Rectangle 14"/>
          <p:cNvSpPr>
            <a:spLocks noChangeArrowheads="1"/>
          </p:cNvSpPr>
          <p:nvPr/>
        </p:nvSpPr>
        <p:spPr bwMode="auto">
          <a:xfrm>
            <a:off x="2009775" y="4826000"/>
            <a:ext cx="1712913"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503" name="Rectangle 15"/>
          <p:cNvSpPr>
            <a:spLocks noChangeArrowheads="1"/>
          </p:cNvSpPr>
          <p:nvPr/>
        </p:nvSpPr>
        <p:spPr bwMode="auto">
          <a:xfrm>
            <a:off x="3824288" y="4826000"/>
            <a:ext cx="1712912" cy="798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91504" name="Rectangle 16"/>
          <p:cNvSpPr>
            <a:spLocks noChangeArrowheads="1"/>
          </p:cNvSpPr>
          <p:nvPr/>
        </p:nvSpPr>
        <p:spPr bwMode="auto">
          <a:xfrm>
            <a:off x="5622925" y="4840288"/>
            <a:ext cx="1712913" cy="798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mc:AlternateContent xmlns:mc="http://schemas.openxmlformats.org/markup-compatibility/2006">
        <mc:Choice xmlns:a14="http://schemas.microsoft.com/office/drawing/2010/main" Requires="a14">
          <p:sp>
            <p:nvSpPr>
              <p:cNvPr id="2" name="矩形 1"/>
              <p:cNvSpPr/>
              <p:nvPr/>
            </p:nvSpPr>
            <p:spPr>
              <a:xfrm>
                <a:off x="0" y="154603"/>
                <a:ext cx="2299796" cy="369332"/>
              </a:xfrm>
              <a:prstGeom prst="rect">
                <a:avLst/>
              </a:prstGeom>
              <a:solidFill>
                <a:srgbClr val="00CC00"/>
              </a:solidFill>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𝐵</m:t>
                          </m:r>
                        </m:e>
                      </m:d>
                    </m:oMath>
                  </m:oMathPara>
                </a14:m>
                <a:endParaRPr lang="zh-CN" altLang="en-US" dirty="0"/>
              </a:p>
            </p:txBody>
          </p:sp>
        </mc:Choice>
        <mc:Fallback>
          <p:sp>
            <p:nvSpPr>
              <p:cNvPr id="2" name="矩形 1"/>
              <p:cNvSpPr>
                <a:spLocks noRot="1" noChangeAspect="1" noMove="1" noResize="1" noEditPoints="1" noAdjustHandles="1" noChangeArrowheads="1" noChangeShapeType="1" noTextEdit="1"/>
              </p:cNvSpPr>
              <p:nvPr/>
            </p:nvSpPr>
            <p:spPr>
              <a:xfrm>
                <a:off x="0" y="154603"/>
                <a:ext cx="2299796" cy="369332"/>
              </a:xfrm>
              <a:prstGeom prst="rect">
                <a:avLst/>
              </a:prstGeom>
              <a:blipFill rotWithShape="1">
                <a:blip r:embed="rId3"/>
                <a:stretch>
                  <a:fillRect t="-81" r="20" b="1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91494"/>
                                        </p:tgtEl>
                                      </p:cBhvr>
                                    </p:animEffect>
                                    <p:set>
                                      <p:cBhvr>
                                        <p:cTn id="7" dur="1" fill="hold">
                                          <p:stCondLst>
                                            <p:cond delay="499"/>
                                          </p:stCondLst>
                                        </p:cTn>
                                        <p:tgtEl>
                                          <p:spTgt spid="1914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91495"/>
                                        </p:tgtEl>
                                      </p:cBhvr>
                                    </p:animEffect>
                                    <p:set>
                                      <p:cBhvr>
                                        <p:cTn id="12" dur="1" fill="hold">
                                          <p:stCondLst>
                                            <p:cond delay="499"/>
                                          </p:stCondLst>
                                        </p:cTn>
                                        <p:tgtEl>
                                          <p:spTgt spid="1914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91496"/>
                                        </p:tgtEl>
                                      </p:cBhvr>
                                    </p:animEffect>
                                    <p:set>
                                      <p:cBhvr>
                                        <p:cTn id="17" dur="1" fill="hold">
                                          <p:stCondLst>
                                            <p:cond delay="499"/>
                                          </p:stCondLst>
                                        </p:cTn>
                                        <p:tgtEl>
                                          <p:spTgt spid="19149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91497"/>
                                        </p:tgtEl>
                                      </p:cBhvr>
                                    </p:animEffect>
                                    <p:set>
                                      <p:cBhvr>
                                        <p:cTn id="22" dur="1" fill="hold">
                                          <p:stCondLst>
                                            <p:cond delay="499"/>
                                          </p:stCondLst>
                                        </p:cTn>
                                        <p:tgtEl>
                                          <p:spTgt spid="19149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91498"/>
                                        </p:tgtEl>
                                      </p:cBhvr>
                                    </p:animEffect>
                                    <p:set>
                                      <p:cBhvr>
                                        <p:cTn id="27" dur="1" fill="hold">
                                          <p:stCondLst>
                                            <p:cond delay="499"/>
                                          </p:stCondLst>
                                        </p:cTn>
                                        <p:tgtEl>
                                          <p:spTgt spid="19149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91499"/>
                                        </p:tgtEl>
                                      </p:cBhvr>
                                    </p:animEffect>
                                    <p:set>
                                      <p:cBhvr>
                                        <p:cTn id="32" dur="1" fill="hold">
                                          <p:stCondLst>
                                            <p:cond delay="499"/>
                                          </p:stCondLst>
                                        </p:cTn>
                                        <p:tgtEl>
                                          <p:spTgt spid="1914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91500"/>
                                        </p:tgtEl>
                                      </p:cBhvr>
                                    </p:animEffect>
                                    <p:set>
                                      <p:cBhvr>
                                        <p:cTn id="37" dur="1" fill="hold">
                                          <p:stCondLst>
                                            <p:cond delay="499"/>
                                          </p:stCondLst>
                                        </p:cTn>
                                        <p:tgtEl>
                                          <p:spTgt spid="19150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91501"/>
                                        </p:tgtEl>
                                      </p:cBhvr>
                                    </p:animEffect>
                                    <p:set>
                                      <p:cBhvr>
                                        <p:cTn id="42" dur="1" fill="hold">
                                          <p:stCondLst>
                                            <p:cond delay="499"/>
                                          </p:stCondLst>
                                        </p:cTn>
                                        <p:tgtEl>
                                          <p:spTgt spid="19150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91502"/>
                                        </p:tgtEl>
                                      </p:cBhvr>
                                    </p:animEffect>
                                    <p:set>
                                      <p:cBhvr>
                                        <p:cTn id="47" dur="1" fill="hold">
                                          <p:stCondLst>
                                            <p:cond delay="499"/>
                                          </p:stCondLst>
                                        </p:cTn>
                                        <p:tgtEl>
                                          <p:spTgt spid="19150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91503"/>
                                        </p:tgtEl>
                                      </p:cBhvr>
                                    </p:animEffect>
                                    <p:set>
                                      <p:cBhvr>
                                        <p:cTn id="52" dur="1" fill="hold">
                                          <p:stCondLst>
                                            <p:cond delay="499"/>
                                          </p:stCondLst>
                                        </p:cTn>
                                        <p:tgtEl>
                                          <p:spTgt spid="19150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91504"/>
                                        </p:tgtEl>
                                      </p:cBhvr>
                                    </p:animEffect>
                                    <p:set>
                                      <p:cBhvr>
                                        <p:cTn id="57" dur="1" fill="hold">
                                          <p:stCondLst>
                                            <p:cond delay="499"/>
                                          </p:stCondLst>
                                        </p:cTn>
                                        <p:tgtEl>
                                          <p:spTgt spid="1915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4" grpId="0" animBg="1"/>
      <p:bldP spid="191495" grpId="0" animBg="1"/>
      <p:bldP spid="191496" grpId="0" animBg="1"/>
      <p:bldP spid="191497" grpId="0" animBg="1"/>
      <p:bldP spid="191498" grpId="0" animBg="1"/>
      <p:bldP spid="191499" grpId="0" animBg="1"/>
      <p:bldP spid="191500" grpId="0" animBg="1"/>
      <p:bldP spid="191501" grpId="0" animBg="1"/>
      <p:bldP spid="191502" grpId="0" animBg="1"/>
      <p:bldP spid="191503" grpId="0" animBg="1"/>
      <p:bldP spid="19150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Thickening</a:t>
                </a:r>
                <a:r>
                  <a:rPr lang="zh-CN" altLang="en-US" dirty="0">
                    <a:solidFill>
                      <a:srgbClr val="0066FF"/>
                    </a:solidFill>
                  </a:rPr>
                  <a:t>（粗化）</a:t>
                </a:r>
                <a:r>
                  <a:rPr lang="en-US" altLang="zh-CN" dirty="0"/>
                  <a:t>:</a:t>
                </a:r>
                <a:endParaRPr lang="en-US" altLang="zh-CN" dirty="0"/>
              </a:p>
              <a:p>
                <a:pPr lvl="1"/>
                <a:r>
                  <a:rPr lang="zh-CN" altLang="en-US" dirty="0"/>
                  <a:t>定义</a:t>
                </a:r>
                <a:r>
                  <a:rPr lang="en-US" altLang="zh-CN" dirty="0"/>
                  <a:t>1:</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d>
                    </m:oMath>
                  </m:oMathPara>
                </a14:m>
                <a:endParaRPr lang="en-US" altLang="zh-CN" dirty="0"/>
              </a:p>
              <a:p>
                <a:pPr lvl="1"/>
                <a:r>
                  <a:rPr lang="zh-CN" altLang="en-US" dirty="0"/>
                  <a:t>定义</a:t>
                </a:r>
                <a:r>
                  <a:rPr lang="en-US" altLang="zh-CN" dirty="0"/>
                  <a:t>2:</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𝐵</m:t>
                          </m:r>
                        </m:e>
                      </m:d>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sSup>
                                        <m:sSupPr>
                                          <m:ctrlPr>
                                            <a:rPr lang="en-US" altLang="zh-CN" b="0" i="1" smtClean="0">
                                              <a:latin typeface="Cambria Math" panose="02040503050406030204" pitchFamily="18" charset="0"/>
                                              <a:ea typeface="Cambria Math" panose="02040503050406030204" pitchFamily="18" charset="0"/>
                                            </a:rPr>
                                          </m:ctrlPr>
                                        </m:sSupPr>
                                        <m:e>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𝐵</m:t>
                                                  </m:r>
                                                </m:e>
                                                <m:sup>
                                                  <m:r>
                                                    <a:rPr lang="en-US" altLang="zh-CN" b="0" i="1" smtClean="0">
                                                      <a:latin typeface="Cambria Math" panose="02040503050406030204" pitchFamily="18" charset="0"/>
                                                      <a:ea typeface="Cambria Math" panose="02040503050406030204" pitchFamily="18" charset="0"/>
                                                    </a:rPr>
                                                    <m:t>1</m:t>
                                                  </m:r>
                                                </m:sup>
                                              </m:sSup>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sup>
                                          <m:r>
                                            <a:rPr lang="en-US" altLang="zh-CN" b="0" i="1" smtClean="0">
                                              <a:latin typeface="Cambria Math" panose="02040503050406030204" pitchFamily="18" charset="0"/>
                                              <a:ea typeface="Cambria Math" panose="02040503050406030204" pitchFamily="18" charset="0"/>
                                            </a:rPr>
                                            <m:t>2</m:t>
                                          </m:r>
                                        </m:sup>
                                      </m:sSup>
                                    </m:e>
                                  </m:d>
                                  <m:r>
                                    <a:rPr lang="en-US" altLang="zh-CN" b="0" i="1" smtClean="0">
                                      <a:latin typeface="Cambria Math" panose="02040503050406030204" pitchFamily="18" charset="0"/>
                                      <a:ea typeface="Cambria Math" panose="02040503050406030204" pitchFamily="18" charset="0"/>
                                    </a:rPr>
                                    <m:t>…</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𝐵</m:t>
                              </m:r>
                            </m:e>
                            <m:sup>
                              <m:r>
                                <a:rPr lang="en-US" altLang="zh-CN" b="0" i="1" smtClean="0">
                                  <a:latin typeface="Cambria Math" panose="02040503050406030204" pitchFamily="18" charset="0"/>
                                  <a:ea typeface="Cambria Math" panose="02040503050406030204" pitchFamily="18" charset="0"/>
                                </a:rPr>
                                <m:t>𝑛</m:t>
                              </m:r>
                            </m:sup>
                          </m:sSup>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文本框 3"/>
          <p:cNvSpPr txBox="1"/>
          <p:nvPr/>
        </p:nvSpPr>
        <p:spPr>
          <a:xfrm>
            <a:off x="827585" y="4797152"/>
            <a:ext cx="7344816" cy="461665"/>
          </a:xfrm>
          <a:prstGeom prst="rect">
            <a:avLst/>
          </a:prstGeom>
          <a:noFill/>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在实际中，常用的过程是</a:t>
            </a:r>
            <a:r>
              <a:rPr lang="zh-CN" altLang="en-US" sz="2400" dirty="0">
                <a:solidFill>
                  <a:srgbClr val="0066FF"/>
                </a:solidFill>
                <a:latin typeface="Times New Roman" panose="02020603050405020304" pitchFamily="18" charset="0"/>
                <a:cs typeface="Times New Roman" panose="02020603050405020304" pitchFamily="18" charset="0"/>
              </a:rPr>
              <a:t>细化背景</a:t>
            </a:r>
            <a:r>
              <a:rPr lang="zh-CN" altLang="en-US" sz="2400" dirty="0">
                <a:latin typeface="Times New Roman" panose="02020603050405020304" pitchFamily="18" charset="0"/>
                <a:cs typeface="Times New Roman" panose="02020603050405020304" pitchFamily="18" charset="0"/>
              </a:rPr>
              <a:t>，然后再取补。</a:t>
            </a:r>
            <a:endParaRPr lang="en-US" altLang="zh-CN" sz="2400" dirty="0">
              <a:latin typeface="Times New Roman" panose="02020603050405020304" pitchFamily="18" charset="0"/>
              <a:cs typeface="Times New Roman" panose="02020603050405020304" pitchFamily="18" charset="0"/>
            </a:endParaRPr>
          </a:p>
        </p:txBody>
      </p:sp>
      <p:sp>
        <p:nvSpPr>
          <p:cNvPr id="5" name="线形标注 2 4"/>
          <p:cNvSpPr/>
          <p:nvPr/>
        </p:nvSpPr>
        <p:spPr>
          <a:xfrm>
            <a:off x="5940152" y="1412776"/>
            <a:ext cx="2124744" cy="504056"/>
          </a:xfrm>
          <a:prstGeom prst="borderCallout2">
            <a:avLst>
              <a:gd name="adj1" fmla="val 55177"/>
              <a:gd name="adj2" fmla="val -4188"/>
              <a:gd name="adj3" fmla="val 102194"/>
              <a:gd name="adj4" fmla="val -26824"/>
              <a:gd name="adj5" fmla="val 173577"/>
              <a:gd name="adj6" fmla="val -34852"/>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击中</a:t>
            </a:r>
            <a:r>
              <a:rPr lang="en-US" altLang="zh-CN" sz="2000" dirty="0">
                <a:solidFill>
                  <a:schemeClr val="tx1"/>
                </a:solidFill>
              </a:rPr>
              <a:t>-</a:t>
            </a:r>
            <a:r>
              <a:rPr lang="zh-CN" altLang="en-US" sz="2000" dirty="0">
                <a:solidFill>
                  <a:schemeClr val="tx1"/>
                </a:solidFill>
              </a:rPr>
              <a:t>击不中变换</a:t>
            </a:r>
            <a:endParaRPr lang="zh-CN" altLang="en-US" sz="2000"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00288" y="1255713"/>
            <a:ext cx="4846637"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188" y="5335588"/>
            <a:ext cx="7212012"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75" y="4210050"/>
            <a:ext cx="682625"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endParaRPr lang="zh-CN" altLang="en-US"/>
          </a:p>
        </p:txBody>
      </p:sp>
      <mc:AlternateContent xmlns:mc="http://schemas.openxmlformats.org/markup-compatibility/2006">
        <mc:Choice xmlns:a14="http://schemas.microsoft.com/office/drawing/2010/main" Requires="a14">
          <p:sp>
            <p:nvSpPr>
              <p:cNvPr id="3" name="文本框 2"/>
              <p:cNvSpPr txBox="1"/>
              <p:nvPr/>
            </p:nvSpPr>
            <p:spPr>
              <a:xfrm>
                <a:off x="1914606" y="1622867"/>
                <a:ext cx="385682"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oMath>
                  </m:oMathPara>
                </a14:m>
                <a:endParaRPr lang="zh-CN" altLang="en-US" dirty="0"/>
              </a:p>
            </p:txBody>
          </p:sp>
        </mc:Choice>
        <mc:Fallback>
          <p:sp>
            <p:nvSpPr>
              <p:cNvPr id="3" name="文本框 2"/>
              <p:cNvSpPr txBox="1">
                <a:spLocks noRot="1" noChangeAspect="1" noMove="1" noResize="1" noEditPoints="1" noAdjustHandles="1" noChangeArrowheads="1" noChangeShapeType="1" noTextEdit="1"/>
              </p:cNvSpPr>
              <p:nvPr/>
            </p:nvSpPr>
            <p:spPr>
              <a:xfrm>
                <a:off x="1914606" y="1622867"/>
                <a:ext cx="385682" cy="369332"/>
              </a:xfrm>
              <a:prstGeom prst="rect">
                <a:avLst/>
              </a:prstGeom>
              <a:blipFill rotWithShape="1">
                <a:blip r:embed="rId4"/>
                <a:stretch>
                  <a:fillRect l="-21" t="-120" r="82"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7146925" y="1622867"/>
                <a:ext cx="481029"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7146925" y="1622867"/>
                <a:ext cx="481029" cy="369332"/>
              </a:xfrm>
              <a:prstGeom prst="rect">
                <a:avLst/>
              </a:prstGeom>
              <a:blipFill rotWithShape="1">
                <a:blip r:embed="rId5"/>
                <a:stretch>
                  <a:fillRect t="-120" r="69"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117724" y="3114159"/>
                <a:ext cx="1248868" cy="369332"/>
              </a:xfrm>
              <a:prstGeom prst="rect">
                <a:avLst/>
              </a:prstGeom>
              <a:noFill/>
            </p:spPr>
            <p:txBody>
              <a:bodyPr wrap="none" rtlCol="0">
                <a:spAutoFit/>
              </a:bodyPr>
              <a:lstStyle/>
              <a:p>
                <a:r>
                  <a:rPr lang="en-US" altLang="zh-CN" b="0" dirty="0"/>
                  <a:t>Thinned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𝑐</m:t>
                        </m:r>
                      </m:sup>
                    </m:sSup>
                  </m:oMath>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117724" y="3114159"/>
                <a:ext cx="1248868" cy="369332"/>
              </a:xfrm>
              <a:prstGeom prst="rect">
                <a:avLst/>
              </a:prstGeom>
              <a:blipFill rotWithShape="1">
                <a:blip r:embed="rId6"/>
                <a:stretch>
                  <a:fillRect l="-10" t="-32" r="47"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7146925" y="3114159"/>
                <a:ext cx="1341649" cy="369332"/>
              </a:xfrm>
              <a:prstGeom prst="rect">
                <a:avLst/>
              </a:prstGeom>
              <a:noFill/>
            </p:spPr>
            <p:txBody>
              <a:bodyPr wrap="none" rtlCol="0">
                <a:spAutoFit/>
              </a:bodyPr>
              <a:lstStyle/>
              <a:p>
                <a:r>
                  <a:rPr lang="en-US" altLang="zh-CN" b="0" dirty="0"/>
                  <a:t>Thickened </a:t>
                </a:r>
                <a14:m>
                  <m:oMath xmlns:m="http://schemas.openxmlformats.org/officeDocument/2006/math">
                    <m:r>
                      <a:rPr lang="en-US" altLang="zh-CN" b="0" i="1" smtClean="0">
                        <a:latin typeface="Cambria Math" panose="02040503050406030204" pitchFamily="18" charset="0"/>
                      </a:rPr>
                      <m:t>𝐴</m:t>
                    </m:r>
                  </m:oMath>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7146925" y="3114159"/>
                <a:ext cx="1341649" cy="369332"/>
              </a:xfrm>
              <a:prstGeom prst="rect">
                <a:avLst/>
              </a:prstGeom>
              <a:blipFill rotWithShape="1">
                <a:blip r:embed="rId7"/>
                <a:stretch>
                  <a:fillRect t="-32" r="39" b="140"/>
                </a:stretch>
              </a:blipFill>
            </p:spPr>
            <p:txBody>
              <a:bodyPr/>
              <a:lstStyle/>
              <a:p>
                <a:r>
                  <a:rPr lang="zh-CN" altLang="en-US">
                    <a:noFill/>
                  </a:rPr>
                  <a:t> </a:t>
                </a:r>
              </a:p>
            </p:txBody>
          </p:sp>
        </mc:Fallback>
      </mc:AlternateContent>
      <p:sp>
        <p:nvSpPr>
          <p:cNvPr id="10" name="文本框 9"/>
          <p:cNvSpPr txBox="1"/>
          <p:nvPr/>
        </p:nvSpPr>
        <p:spPr>
          <a:xfrm>
            <a:off x="5940152" y="4538777"/>
            <a:ext cx="2883097" cy="369332"/>
          </a:xfrm>
          <a:prstGeom prst="rect">
            <a:avLst/>
          </a:prstGeom>
          <a:noFill/>
        </p:spPr>
        <p:txBody>
          <a:bodyPr wrap="none" rtlCol="0">
            <a:spAutoFit/>
          </a:bodyPr>
          <a:lstStyle/>
          <a:p>
            <a:r>
              <a:rPr lang="en-US" altLang="zh-CN" b="0" dirty="0"/>
              <a:t>Remove disconnected points</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Skeletons</a:t>
                </a:r>
                <a:r>
                  <a:rPr lang="zh-CN" altLang="en-US" dirty="0">
                    <a:solidFill>
                      <a:srgbClr val="0066FF"/>
                    </a:solidFill>
                  </a:rPr>
                  <a:t>（骨架）</a:t>
                </a:r>
                <a:endParaRPr lang="en-US" altLang="zh-CN" dirty="0">
                  <a:solidFill>
                    <a:srgbClr val="0066FF"/>
                  </a:solidFill>
                </a:endParaRPr>
              </a:p>
              <a:p>
                <a:pPr lvl="1"/>
                <a14:m>
                  <m:oMath xmlns:m="http://schemas.openxmlformats.org/officeDocument/2006/math">
                    <m:r>
                      <a:rPr lang="en-US" altLang="zh-CN" b="0" i="1" smtClean="0">
                        <a:solidFill>
                          <a:srgbClr val="0066FF"/>
                        </a:solidFill>
                        <a:latin typeface="Cambria Math" panose="02040503050406030204" pitchFamily="18" charset="0"/>
                      </a:rPr>
                      <m:t>𝑆</m:t>
                    </m:r>
                    <m:d>
                      <m:dPr>
                        <m:ctrlPr>
                          <a:rPr lang="en-US" altLang="zh-CN" b="0" i="1" smtClean="0">
                            <a:solidFill>
                              <a:srgbClr val="0066FF"/>
                            </a:solidFill>
                            <a:latin typeface="Cambria Math" panose="02040503050406030204" pitchFamily="18" charset="0"/>
                          </a:rPr>
                        </m:ctrlPr>
                      </m:dPr>
                      <m:e>
                        <m:r>
                          <a:rPr lang="en-US" altLang="zh-CN" b="0" i="1" smtClean="0">
                            <a:solidFill>
                              <a:srgbClr val="0066FF"/>
                            </a:solidFill>
                            <a:latin typeface="Cambria Math" panose="02040503050406030204" pitchFamily="18" charset="0"/>
                          </a:rPr>
                          <m:t>𝐴</m:t>
                        </m:r>
                      </m:e>
                    </m:d>
                  </m:oMath>
                </a14:m>
                <a:r>
                  <a:rPr lang="zh-CN" altLang="en-US" dirty="0"/>
                  <a:t> </a:t>
                </a:r>
                <a:r>
                  <a:rPr lang="en-US" altLang="zh-CN" dirty="0"/>
                  <a:t>is the skeleton of set </a:t>
                </a:r>
                <a14:m>
                  <m:oMath xmlns:m="http://schemas.openxmlformats.org/officeDocument/2006/math">
                    <m:r>
                      <a:rPr lang="en-US" altLang="zh-CN" i="1" dirty="0" smtClean="0">
                        <a:latin typeface="Cambria Math" panose="02040503050406030204" pitchFamily="18" charset="0"/>
                      </a:rPr>
                      <m:t>𝐴</m:t>
                    </m:r>
                  </m:oMath>
                </a14:m>
                <a:endParaRPr lang="en-US" altLang="zh-CN" dirty="0"/>
              </a:p>
              <a:p>
                <a:pPr lvl="1"/>
                <a:r>
                  <a:rPr lang="en-US" altLang="zh-CN" dirty="0"/>
                  <a:t>Properties:</a:t>
                </a:r>
                <a:endParaRPr lang="en-US" altLang="zh-CN" dirty="0"/>
              </a:p>
              <a:p>
                <a:pPr lvl="2"/>
                <a:r>
                  <a:rPr lang="en-US" altLang="zh-CN" dirty="0"/>
                  <a:t>If </a:t>
                </a:r>
                <a14:m>
                  <m:oMath xmlns:m="http://schemas.openxmlformats.org/officeDocument/2006/math">
                    <m:r>
                      <a:rPr lang="en-US" altLang="zh-CN" i="1" dirty="0" smtClean="0">
                        <a:latin typeface="Cambria Math" panose="02040503050406030204" pitchFamily="18" charset="0"/>
                      </a:rPr>
                      <m:t>𝑧</m:t>
                    </m:r>
                  </m:oMath>
                </a14:m>
                <a:r>
                  <a:rPr lang="en-US" altLang="zh-CN" dirty="0"/>
                  <a:t> is a point of </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en-US" altLang="zh-CN" dirty="0"/>
                  <a:t> and </a:t>
                </a:r>
                <a14:m>
                  <m:oMath xmlns:m="http://schemas.openxmlformats.org/officeDocument/2006/math">
                    <m:sSub>
                      <m:sSubPr>
                        <m:ctrlPr>
                          <a:rPr lang="en-US" altLang="zh-CN" b="0" i="1" dirty="0" smtClean="0">
                            <a:solidFill>
                              <a:srgbClr val="0066FF"/>
                            </a:solidFill>
                            <a:latin typeface="Cambria Math" panose="02040503050406030204" pitchFamily="18" charset="0"/>
                          </a:rPr>
                        </m:ctrlPr>
                      </m:sSubPr>
                      <m:e>
                        <m:d>
                          <m:dPr>
                            <m:ctrlPr>
                              <a:rPr lang="en-US" altLang="zh-CN" i="1" dirty="0" smtClean="0">
                                <a:solidFill>
                                  <a:srgbClr val="0066FF"/>
                                </a:solidFill>
                                <a:latin typeface="Cambria Math" panose="02040503050406030204" pitchFamily="18" charset="0"/>
                              </a:rPr>
                            </m:ctrlPr>
                          </m:dPr>
                          <m:e>
                            <m:r>
                              <a:rPr lang="en-US" altLang="zh-CN" i="1" dirty="0" smtClean="0">
                                <a:solidFill>
                                  <a:srgbClr val="0066FF"/>
                                </a:solidFill>
                                <a:latin typeface="Cambria Math" panose="02040503050406030204" pitchFamily="18" charset="0"/>
                              </a:rPr>
                              <m:t>𝐷</m:t>
                            </m:r>
                          </m:e>
                        </m:d>
                      </m:e>
                      <m:sub>
                        <m:r>
                          <a:rPr lang="en-US" altLang="zh-CN" b="0" i="1" dirty="0" smtClean="0">
                            <a:solidFill>
                              <a:srgbClr val="0066FF"/>
                            </a:solidFill>
                            <a:latin typeface="Cambria Math" panose="02040503050406030204" pitchFamily="18" charset="0"/>
                          </a:rPr>
                          <m:t>𝑧</m:t>
                        </m:r>
                      </m:sub>
                    </m:sSub>
                  </m:oMath>
                </a14:m>
                <a:r>
                  <a:rPr lang="zh-CN" altLang="en-US" dirty="0"/>
                  <a:t> </a:t>
                </a:r>
                <a:r>
                  <a:rPr lang="en-US" altLang="zh-CN" dirty="0"/>
                  <a:t>is the largest disk centered at </a:t>
                </a:r>
                <a14:m>
                  <m:oMath xmlns:m="http://schemas.openxmlformats.org/officeDocument/2006/math">
                    <m:r>
                      <a:rPr lang="en-US" altLang="zh-CN" i="1" dirty="0" smtClean="0">
                        <a:latin typeface="Cambria Math" panose="02040503050406030204" pitchFamily="18" charset="0"/>
                      </a:rPr>
                      <m:t>𝑧</m:t>
                    </m:r>
                  </m:oMath>
                </a14:m>
                <a:r>
                  <a:rPr lang="en-US" altLang="zh-CN" dirty="0"/>
                  <a:t> and contained in </a:t>
                </a:r>
                <a14:m>
                  <m:oMath xmlns:m="http://schemas.openxmlformats.org/officeDocument/2006/math">
                    <m:r>
                      <a:rPr lang="en-US" altLang="zh-CN" b="0" i="1" dirty="0" smtClean="0">
                        <a:latin typeface="Cambria Math" panose="02040503050406030204" pitchFamily="18" charset="0"/>
                      </a:rPr>
                      <m:t>𝐴</m:t>
                    </m:r>
                  </m:oMath>
                </a14:m>
                <a:r>
                  <a:rPr lang="en-US" altLang="zh-CN" dirty="0"/>
                  <a:t>, one cannot find a larger disk containing </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m:t>
                            </m:r>
                          </m:e>
                        </m:d>
                      </m:e>
                      <m:sub>
                        <m:r>
                          <a:rPr lang="en-US" altLang="zh-CN" b="0" i="1" smtClean="0">
                            <a:latin typeface="Cambria Math" panose="02040503050406030204" pitchFamily="18" charset="0"/>
                          </a:rPr>
                          <m:t>𝑧</m:t>
                        </m:r>
                      </m:sub>
                    </m:sSub>
                  </m:oMath>
                </a14:m>
                <a:r>
                  <a:rPr lang="en-US" altLang="zh-CN" dirty="0"/>
                  <a:t> and included in </a:t>
                </a:r>
                <a14:m>
                  <m:oMath xmlns:m="http://schemas.openxmlformats.org/officeDocument/2006/math">
                    <m:r>
                      <a:rPr lang="en-US" altLang="zh-CN" b="0" i="1" smtClean="0">
                        <a:latin typeface="Cambria Math" panose="02040503050406030204" pitchFamily="18" charset="0"/>
                      </a:rPr>
                      <m:t>𝐴</m:t>
                    </m:r>
                  </m:oMath>
                </a14:m>
                <a:r>
                  <a:rPr lang="en-US" altLang="zh-CN" dirty="0"/>
                  <a:t>.</a:t>
                </a:r>
                <a:endParaRPr lang="en-US" altLang="zh-CN" dirty="0"/>
              </a:p>
              <a:p>
                <a:pPr lvl="2"/>
                <a:r>
                  <a:rPr lang="en-US" altLang="zh-CN" dirty="0"/>
                  <a:t>The disk </a:t>
                </a:r>
                <a14:m>
                  <m:oMath xmlns:m="http://schemas.openxmlformats.org/officeDocument/2006/math">
                    <m:sSub>
                      <m:sSubPr>
                        <m:ctrlPr>
                          <a:rPr lang="en-US" altLang="zh-CN" i="1" dirty="0">
                            <a:latin typeface="Cambria Math" panose="02040503050406030204" pitchFamily="18" charset="0"/>
                          </a:rPr>
                        </m:ctrlPr>
                      </m:sSubPr>
                      <m:e>
                        <m:d>
                          <m:dPr>
                            <m:ctrlPr>
                              <a:rPr lang="en-US" altLang="zh-CN" i="1" dirty="0">
                                <a:latin typeface="Cambria Math" panose="02040503050406030204" pitchFamily="18" charset="0"/>
                              </a:rPr>
                            </m:ctrlPr>
                          </m:dPr>
                          <m:e>
                            <m:r>
                              <a:rPr lang="en-US" altLang="zh-CN" i="1" dirty="0">
                                <a:latin typeface="Cambria Math" panose="02040503050406030204" pitchFamily="18" charset="0"/>
                              </a:rPr>
                              <m:t>𝐷</m:t>
                            </m:r>
                          </m:e>
                        </m:d>
                      </m:e>
                      <m:sub>
                        <m:r>
                          <a:rPr lang="en-US" altLang="zh-CN" i="1" dirty="0">
                            <a:latin typeface="Cambria Math" panose="02040503050406030204" pitchFamily="18" charset="0"/>
                          </a:rPr>
                          <m:t>𝑧</m:t>
                        </m:r>
                      </m:sub>
                    </m:sSub>
                  </m:oMath>
                </a14:m>
                <a:r>
                  <a:rPr lang="zh-CN" altLang="en-US" dirty="0"/>
                  <a:t> </a:t>
                </a:r>
                <a:r>
                  <a:rPr lang="en-US" altLang="zh-CN" dirty="0"/>
                  <a:t>touches the boundary of </a:t>
                </a:r>
                <a14:m>
                  <m:oMath xmlns:m="http://schemas.openxmlformats.org/officeDocument/2006/math">
                    <m:r>
                      <a:rPr lang="en-US" altLang="zh-CN" i="1" dirty="0" smtClean="0">
                        <a:latin typeface="Cambria Math" panose="02040503050406030204" pitchFamily="18" charset="0"/>
                      </a:rPr>
                      <m:t>𝐴</m:t>
                    </m:r>
                  </m:oMath>
                </a14:m>
                <a:r>
                  <a:rPr lang="en-US" altLang="zh-CN" dirty="0"/>
                  <a:t> at two or more different places</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
        <p:nvSpPr>
          <p:cNvPr id="4" name="线形标注 2 3"/>
          <p:cNvSpPr/>
          <p:nvPr/>
        </p:nvSpPr>
        <p:spPr>
          <a:xfrm>
            <a:off x="6804248" y="2204864"/>
            <a:ext cx="2124744" cy="504056"/>
          </a:xfrm>
          <a:prstGeom prst="borderCallout2">
            <a:avLst>
              <a:gd name="adj1" fmla="val 30990"/>
              <a:gd name="adj2" fmla="val -8970"/>
              <a:gd name="adj3" fmla="val 31646"/>
              <a:gd name="adj4" fmla="val -46908"/>
              <a:gd name="adj5" fmla="val 146377"/>
              <a:gd name="adj6" fmla="val -70682"/>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rPr>
              <a:t>Maximum disk</a:t>
            </a:r>
            <a:endParaRPr lang="zh-CN" altLang="en-US" sz="2000" dirty="0">
              <a:solidFill>
                <a:schemeClr val="tx1"/>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4988" y="1384300"/>
            <a:ext cx="4433887"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475" y="1370013"/>
            <a:ext cx="1808163" cy="411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6"/>
          <p:cNvSpPr>
            <a:spLocks noChangeArrowheads="1"/>
          </p:cNvSpPr>
          <p:nvPr/>
        </p:nvSpPr>
        <p:spPr bwMode="auto">
          <a:xfrm>
            <a:off x="1871663" y="3744913"/>
            <a:ext cx="4325937" cy="2220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 name="Rectangle 7"/>
          <p:cNvSpPr>
            <a:spLocks noChangeArrowheads="1"/>
          </p:cNvSpPr>
          <p:nvPr/>
        </p:nvSpPr>
        <p:spPr bwMode="auto">
          <a:xfrm>
            <a:off x="4021138" y="1379538"/>
            <a:ext cx="2176462" cy="2219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预备知识</a:t>
            </a:r>
            <a:endParaRPr lang="zh-CN" altLang="en-US" dirty="0"/>
          </a:p>
        </p:txBody>
      </p:sp>
      <p:pic>
        <p:nvPicPr>
          <p:cNvPr id="3" name="图片 2"/>
          <p:cNvPicPr>
            <a:picLocks noChangeAspect="1"/>
          </p:cNvPicPr>
          <p:nvPr/>
        </p:nvPicPr>
        <p:blipFill>
          <a:blip r:embed="rId1"/>
          <a:stretch>
            <a:fillRect/>
          </a:stretch>
        </p:blipFill>
        <p:spPr>
          <a:xfrm>
            <a:off x="683568" y="1935080"/>
            <a:ext cx="6518619" cy="3096344"/>
          </a:xfrm>
          <a:prstGeom prst="rect">
            <a:avLst/>
          </a:prstGeom>
        </p:spPr>
      </p:pic>
      <p:sp>
        <p:nvSpPr>
          <p:cNvPr id="8" name="文本框 7"/>
          <p:cNvSpPr txBox="1"/>
          <p:nvPr/>
        </p:nvSpPr>
        <p:spPr>
          <a:xfrm>
            <a:off x="4572000" y="1844824"/>
            <a:ext cx="3816424" cy="1746440"/>
          </a:xfrm>
          <a:prstGeom prst="rect">
            <a:avLst/>
          </a:prstGeom>
          <a:solidFill>
            <a:schemeClr val="bg1"/>
          </a:solidFill>
          <a:ln>
            <a:solidFill>
              <a:srgbClr val="FF40FF"/>
            </a:solidFill>
          </a:ln>
        </p:spPr>
        <p:txBody>
          <a:bodyPr wrap="square" rtlCol="0">
            <a:spAutoFit/>
          </a:bodyPr>
          <a:lstStyle/>
          <a:p>
            <a:pPr marL="457200" indent="-457200">
              <a:lnSpc>
                <a:spcPct val="114000"/>
              </a:lnSpc>
              <a:buFont typeface="+mj-lt"/>
              <a:buAutoNum type="alphaUcPeriod"/>
            </a:pPr>
            <a:r>
              <a:rPr kumimoji="1" lang="zh-CN" altLang="en-US" sz="2400"/>
              <a:t>结构元</a:t>
            </a:r>
            <a:r>
              <a:rPr kumimoji="1" lang="zh-CN" altLang="en-US" sz="2400">
                <a:solidFill>
                  <a:srgbClr val="0066FF"/>
                </a:solidFill>
              </a:rPr>
              <a:t>适配（</a:t>
            </a:r>
            <a:r>
              <a:rPr kumimoji="1" lang="en-US" altLang="zh-CN" sz="2400">
                <a:solidFill>
                  <a:srgbClr val="0066FF"/>
                </a:solidFill>
              </a:rPr>
              <a:t>fit</a:t>
            </a:r>
            <a:r>
              <a:rPr kumimoji="1" lang="zh-CN" altLang="en-US" sz="2400">
                <a:solidFill>
                  <a:srgbClr val="0066FF"/>
                </a:solidFill>
              </a:rPr>
              <a:t>）</a:t>
            </a:r>
            <a:r>
              <a:rPr kumimoji="1" lang="zh-CN" altLang="en-US" sz="2400"/>
              <a:t>图像</a:t>
            </a:r>
            <a:endParaRPr kumimoji="1" lang="en-US" altLang="zh-CN" sz="2400" dirty="0"/>
          </a:p>
          <a:p>
            <a:pPr marL="457200" indent="-457200">
              <a:lnSpc>
                <a:spcPct val="114000"/>
              </a:lnSpc>
              <a:buFont typeface="+mj-lt"/>
              <a:buAutoNum type="alphaUcPeriod"/>
            </a:pPr>
            <a:r>
              <a:rPr kumimoji="1" lang="zh-CN" altLang="en-US" sz="2400"/>
              <a:t>结构元</a:t>
            </a:r>
            <a:r>
              <a:rPr kumimoji="1" lang="zh-CN" altLang="en-US" sz="2400">
                <a:solidFill>
                  <a:srgbClr val="0066FF"/>
                </a:solidFill>
              </a:rPr>
              <a:t>击中（</a:t>
            </a:r>
            <a:r>
              <a:rPr kumimoji="1" lang="en-US" altLang="zh-CN" sz="2400">
                <a:solidFill>
                  <a:srgbClr val="0066FF"/>
                </a:solidFill>
              </a:rPr>
              <a:t>hit</a:t>
            </a:r>
            <a:r>
              <a:rPr kumimoji="1" lang="zh-CN" altLang="en-US" sz="2400">
                <a:solidFill>
                  <a:srgbClr val="0066FF"/>
                </a:solidFill>
              </a:rPr>
              <a:t>）</a:t>
            </a:r>
            <a:r>
              <a:rPr kumimoji="1" lang="zh-CN" altLang="en-US" sz="2400"/>
              <a:t>图像</a:t>
            </a:r>
            <a:endParaRPr kumimoji="1" lang="en-US" altLang="zh-CN" sz="2400" dirty="0"/>
          </a:p>
          <a:p>
            <a:pPr marL="457200" indent="-457200">
              <a:lnSpc>
                <a:spcPct val="114000"/>
              </a:lnSpc>
              <a:buFont typeface="+mj-lt"/>
              <a:buAutoNum type="alphaUcPeriod"/>
            </a:pPr>
            <a:r>
              <a:rPr kumimoji="1" lang="zh-CN" altLang="en-US" sz="2400"/>
              <a:t>结构元即不适配也未击中图像</a:t>
            </a:r>
            <a:endParaRPr kumimoji="1" lang="zh-CN" altLang="en-US" sz="24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229600" cy="5328592"/>
              </a:xfrm>
            </p:spPr>
            <p:txBody>
              <a:bodyPr>
                <a:normAutofit fontScale="85000" lnSpcReduction="10000"/>
              </a:bodyPr>
              <a:lstStyle/>
              <a:p>
                <a:r>
                  <a:rPr lang="en-US" altLang="zh-CN" dirty="0">
                    <a:solidFill>
                      <a:srgbClr val="0066FF"/>
                    </a:solidFill>
                  </a:rPr>
                  <a:t>Skeletons</a:t>
                </a:r>
                <a:r>
                  <a:rPr lang="zh-CN" altLang="en-US" dirty="0">
                    <a:solidFill>
                      <a:srgbClr val="0066FF"/>
                    </a:solidFill>
                  </a:rPr>
                  <a:t>（骨架）</a:t>
                </a:r>
                <a:endParaRPr lang="en-US" altLang="zh-CN" dirty="0">
                  <a:solidFill>
                    <a:srgbClr val="0066FF"/>
                  </a:solidFill>
                </a:endParaRPr>
              </a:p>
              <a:p>
                <a:pPr lvl="1"/>
                <a:r>
                  <a:rPr lang="en-US" altLang="zh-CN" dirty="0"/>
                  <a:t>Expressed in terms of erosion</a:t>
                </a:r>
                <a:r>
                  <a:rPr lang="zh-CN" altLang="en-US" dirty="0"/>
                  <a:t>（腐蚀）</a:t>
                </a:r>
                <a:r>
                  <a:rPr lang="en-US" altLang="zh-CN" dirty="0"/>
                  <a:t> and openings</a:t>
                </a:r>
                <a:r>
                  <a:rPr lang="zh-CN" altLang="en-US" dirty="0"/>
                  <a:t>（开）</a:t>
                </a:r>
                <a:endParaRPr lang="en-US" altLang="zh-CN" dirty="0"/>
              </a:p>
              <a:p>
                <a:pPr marL="457200" lvl="1" indent="0">
                  <a:lnSpc>
                    <a:spcPct val="120000"/>
                  </a:lnSpc>
                  <a:spcBef>
                    <a:spcPts val="0"/>
                  </a:spcBef>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𝐾</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e>
                      </m:nary>
                    </m:oMath>
                  </m:oMathPara>
                </a14:m>
                <a:endParaRPr lang="en-US" altLang="zh-CN" dirty="0"/>
              </a:p>
              <a:p>
                <a:pPr marL="457200" lvl="1" indent="0">
                  <a:lnSpc>
                    <a:spcPct val="140000"/>
                  </a:lnSpc>
                  <a:buNone/>
                </a:pPr>
                <a:r>
                  <a:rPr lang="en-US" altLang="zh-CN" dirty="0"/>
                  <a:t>with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𝑘𝐵</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𝑘𝐵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a14:m>
                <a:endParaRPr lang="en-US" altLang="zh-CN" dirty="0"/>
              </a:p>
              <a:p>
                <a:pPr marL="457200" lvl="1" indent="0">
                  <a:lnSpc>
                    <a:spcPct val="140000"/>
                  </a:lnSpc>
                  <a:buNone/>
                </a:pPr>
                <a:r>
                  <a:rPr lang="en-US" altLang="zh-CN" dirty="0"/>
                  <a:t>where </a:t>
                </a:r>
                <a14:m>
                  <m:oMath xmlns:m="http://schemas.openxmlformats.org/officeDocument/2006/math">
                    <m:r>
                      <a:rPr lang="en-US" altLang="zh-CN" b="0" i="1" smtClean="0">
                        <a:latin typeface="Cambria Math" panose="02040503050406030204" pitchFamily="18" charset="0"/>
                      </a:rPr>
                      <m:t>𝐵</m:t>
                    </m:r>
                  </m:oMath>
                </a14:m>
                <a:r>
                  <a:rPr lang="en-US" altLang="zh-CN" dirty="0"/>
                  <a:t> is a structuring element, and</a:t>
                </a:r>
                <a:endParaRPr lang="en-US" altLang="zh-CN" dirty="0"/>
              </a:p>
              <a:p>
                <a:pPr marL="457200" lvl="1" indent="0">
                  <a:lnSpc>
                    <a:spcPct val="140000"/>
                  </a:lnSpc>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𝑘𝐵</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oMath>
                  </m:oMathPara>
                </a14:m>
                <a:endParaRPr lang="en-US" altLang="zh-CN" dirty="0"/>
              </a:p>
              <a:p>
                <a:pPr marL="457200" lvl="1" indent="0">
                  <a:lnSpc>
                    <a:spcPct val="140000"/>
                  </a:lnSpc>
                  <a:buNone/>
                </a:pPr>
                <a:r>
                  <a:rPr lang="en-US" altLang="zh-CN" b="0" dirty="0"/>
                  <a:t>is </a:t>
                </a:r>
                <a14:m>
                  <m:oMath xmlns:m="http://schemas.openxmlformats.org/officeDocument/2006/math">
                    <m:r>
                      <a:rPr lang="en-US" altLang="zh-CN" b="0" i="1" smtClean="0">
                        <a:latin typeface="Cambria Math" panose="02040503050406030204" pitchFamily="18" charset="0"/>
                      </a:rPr>
                      <m:t>𝑘</m:t>
                    </m:r>
                  </m:oMath>
                </a14:m>
                <a:r>
                  <a:rPr lang="en-US" altLang="zh-CN" dirty="0"/>
                  <a:t> successive erosions of </a:t>
                </a:r>
                <a14:m>
                  <m:oMath xmlns:m="http://schemas.openxmlformats.org/officeDocument/2006/math">
                    <m:r>
                      <a:rPr lang="en-US" altLang="zh-CN" b="0" i="1" smtClean="0">
                        <a:latin typeface="Cambria Math" panose="02040503050406030204" pitchFamily="18" charset="0"/>
                      </a:rPr>
                      <m:t>𝐴</m:t>
                    </m:r>
                  </m:oMath>
                </a14:m>
                <a:endParaRPr lang="en-US" altLang="zh-CN" dirty="0"/>
              </a:p>
              <a:p>
                <a:pPr marL="457200" lvl="1" indent="0">
                  <a:lnSpc>
                    <a:spcPct val="140000"/>
                  </a:lnSpc>
                  <a:buNone/>
                </a:pPr>
                <a:r>
                  <a:rPr lang="en-US" altLang="zh-CN" dirty="0"/>
                  <a:t>and </a:t>
                </a:r>
                <a14:m>
                  <m:oMath xmlns:m="http://schemas.openxmlformats.org/officeDocument/2006/math">
                    <m:r>
                      <a:rPr lang="en-US" altLang="zh-CN" i="1">
                        <a:latin typeface="Cambria Math" panose="02040503050406030204" pitchFamily="18" charset="0"/>
                      </a:rPr>
                      <m:t>𝐾</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𝑘𝐵</m:t>
                            </m:r>
                            <m:r>
                              <a:rPr lang="en-US" altLang="zh-CN" i="1">
                                <a:latin typeface="Cambria Math" panose="02040503050406030204" pitchFamily="18" charset="0"/>
                              </a:rPr>
                              <m:t>≠∅</m:t>
                            </m:r>
                          </m:e>
                        </m:d>
                        <m:r>
                          <a:rPr lang="en-US" altLang="zh-CN" i="1">
                            <a:latin typeface="Cambria Math" panose="02040503050406030204" pitchFamily="18" charset="0"/>
                          </a:rPr>
                          <m:t>;</m:t>
                        </m:r>
                      </m:e>
                    </m:func>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229600" cy="5328592"/>
              </a:xfrm>
              <a:blipFill rotWithShape="1">
                <a:blip r:embed="rId1"/>
                <a:stretch>
                  <a:fillRect l="-2" t="-10" r="-653" b="4"/>
                </a:stretch>
              </a:blipFill>
            </p:spPr>
            <p:txBody>
              <a:bodyPr/>
              <a:lstStyle/>
              <a:p>
                <a:r>
                  <a:rPr lang="zh-CN" altLang="en-US">
                    <a:noFill/>
                  </a:rPr>
                  <a:t> </a:t>
                </a:r>
              </a:p>
            </p:txBody>
          </p:sp>
        </mc:Fallback>
      </mc:AlternateContent>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513" y="306388"/>
            <a:ext cx="6584950" cy="645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1052513"/>
            <a:ext cx="1458913"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78" name="Rectangle 6"/>
          <p:cNvSpPr>
            <a:spLocks noChangeArrowheads="1"/>
          </p:cNvSpPr>
          <p:nvPr/>
        </p:nvSpPr>
        <p:spPr bwMode="auto">
          <a:xfrm>
            <a:off x="1101725" y="2844800"/>
            <a:ext cx="5924550" cy="4013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4279" name="Rectangle 7"/>
          <p:cNvSpPr>
            <a:spLocks noChangeArrowheads="1"/>
          </p:cNvSpPr>
          <p:nvPr/>
        </p:nvSpPr>
        <p:spPr bwMode="auto">
          <a:xfrm>
            <a:off x="5124450" y="333375"/>
            <a:ext cx="1974850" cy="652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mc:AlternateContent xmlns:mc="http://schemas.openxmlformats.org/markup-compatibility/2006">
        <mc:Choice xmlns:a14="http://schemas.microsoft.com/office/drawing/2010/main" Requires="a14">
          <p:sp>
            <p:nvSpPr>
              <p:cNvPr id="2" name="矩形 1"/>
              <p:cNvSpPr/>
              <p:nvPr/>
            </p:nvSpPr>
            <p:spPr>
              <a:xfrm>
                <a:off x="5463977" y="79816"/>
                <a:ext cx="3660169" cy="480131"/>
              </a:xfrm>
              <a:prstGeom prst="rect">
                <a:avLst/>
              </a:prstGeom>
              <a:solidFill>
                <a:srgbClr val="00CC00"/>
              </a:solidFill>
            </p:spPr>
            <p:txBody>
              <a:bodyPr wrap="none">
                <a:spAutoFit/>
              </a:bodyPr>
              <a:lstStyle/>
              <a:p>
                <a:pPr marL="0" lvl="1">
                  <a:lnSpc>
                    <a:spcPct val="14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𝐴</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𝑘𝐵</m:t>
                          </m:r>
                        </m:e>
                      </m:d>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𝐴</m:t>
                          </m:r>
                          <m:r>
                            <a:rPr lang="en-US" altLang="zh-CN" i="1">
                              <a:latin typeface="Cambria Math" panose="02040503050406030204" pitchFamily="18" charset="0"/>
                            </a:rPr>
                            <m:t>⊖</m:t>
                          </m:r>
                          <m:r>
                            <a:rPr lang="en-US" altLang="zh-CN" i="1">
                              <a:latin typeface="Cambria Math" panose="02040503050406030204" pitchFamily="18" charset="0"/>
                            </a:rPr>
                            <m:t>𝑘𝐵</m:t>
                          </m:r>
                        </m:e>
                      </m:d>
                      <m:r>
                        <a:rPr lang="en-US" altLang="zh-CN" i="1">
                          <a:latin typeface="Cambria Math" panose="02040503050406030204" pitchFamily="18" charset="0"/>
                        </a:rPr>
                        <m:t>∘</m:t>
                      </m:r>
                      <m:r>
                        <a:rPr lang="en-US" altLang="zh-CN" i="1">
                          <a:latin typeface="Cambria Math" panose="02040503050406030204" pitchFamily="18" charset="0"/>
                        </a:rPr>
                        <m:t>𝐵</m:t>
                      </m:r>
                    </m:oMath>
                  </m:oMathPara>
                </a14:m>
                <a:endParaRPr lang="en-US" altLang="zh-CN" dirty="0"/>
              </a:p>
            </p:txBody>
          </p:sp>
        </mc:Choice>
        <mc:Fallback>
          <p:sp>
            <p:nvSpPr>
              <p:cNvPr id="2" name="矩形 1"/>
              <p:cNvSpPr>
                <a:spLocks noRot="1" noChangeAspect="1" noMove="1" noResize="1" noEditPoints="1" noAdjustHandles="1" noChangeArrowheads="1" noChangeShapeType="1" noTextEdit="1"/>
              </p:cNvSpPr>
              <p:nvPr/>
            </p:nvSpPr>
            <p:spPr>
              <a:xfrm>
                <a:off x="5463977" y="79816"/>
                <a:ext cx="3660169" cy="480131"/>
              </a:xfrm>
              <a:prstGeom prst="rect">
                <a:avLst/>
              </a:prstGeom>
              <a:blipFill rotWithShape="1">
                <a:blip r:embed="rId3"/>
                <a:stretch>
                  <a:fillRect l="-12" t="-92" r="13" b="107"/>
                </a:stretch>
              </a:blipFill>
            </p:spPr>
            <p:txBody>
              <a:bodyPr/>
              <a:lstStyle/>
              <a:p>
                <a:r>
                  <a:rPr lang="zh-CN" altLang="en-US">
                    <a:noFill/>
                  </a:rPr>
                  <a:t> </a:t>
                </a:r>
              </a:p>
            </p:txBody>
          </p:sp>
        </mc:Fallback>
      </mc:AlternateContent>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3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513" y="306388"/>
            <a:ext cx="6584950" cy="645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1052513"/>
            <a:ext cx="1458913"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662" name="Rectangle 6"/>
          <p:cNvSpPr>
            <a:spLocks noChangeArrowheads="1"/>
          </p:cNvSpPr>
          <p:nvPr/>
        </p:nvSpPr>
        <p:spPr bwMode="auto">
          <a:xfrm>
            <a:off x="1085850" y="4803775"/>
            <a:ext cx="5940425" cy="20542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55303" name="Rectangle 7"/>
          <p:cNvSpPr>
            <a:spLocks noChangeArrowheads="1"/>
          </p:cNvSpPr>
          <p:nvPr/>
        </p:nvSpPr>
        <p:spPr bwMode="auto">
          <a:xfrm>
            <a:off x="5124450" y="333375"/>
            <a:ext cx="1974850" cy="65246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98662"/>
                                        </p:tgtEl>
                                      </p:cBhvr>
                                    </p:animEffect>
                                    <p:set>
                                      <p:cBhvr>
                                        <p:cTn id="7" dur="1" fill="hold">
                                          <p:stCondLst>
                                            <p:cond delay="499"/>
                                          </p:stCondLst>
                                        </p:cTn>
                                        <p:tgtEl>
                                          <p:spTgt spid="1986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2"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445624" cy="5040560"/>
              </a:xfrm>
            </p:spPr>
            <p:txBody>
              <a:bodyPr>
                <a:normAutofit/>
              </a:bodyPr>
              <a:lstStyle/>
              <a:p>
                <a:r>
                  <a:rPr lang="en-US" altLang="zh-CN" dirty="0">
                    <a:solidFill>
                      <a:srgbClr val="0066FF"/>
                    </a:solidFill>
                  </a:rPr>
                  <a:t>Skeletons</a:t>
                </a:r>
                <a:r>
                  <a:rPr lang="zh-CN" altLang="en-US" dirty="0">
                    <a:solidFill>
                      <a:srgbClr val="0066FF"/>
                    </a:solidFill>
                  </a:rPr>
                  <a:t>（骨架）</a:t>
                </a:r>
                <a:endParaRPr lang="en-US" altLang="zh-CN" dirty="0">
                  <a:solidFill>
                    <a:srgbClr val="0066FF"/>
                  </a:solidFill>
                </a:endParaRPr>
              </a:p>
              <a:p>
                <a:pPr lvl="1"/>
                <a14:m>
                  <m:oMath xmlns:m="http://schemas.openxmlformats.org/officeDocument/2006/math">
                    <m:r>
                      <a:rPr lang="en-US" altLang="zh-CN" i="1" dirty="0" smtClean="0">
                        <a:latin typeface="Cambria Math" panose="02040503050406030204" pitchFamily="18" charset="0"/>
                      </a:rPr>
                      <m:t>𝐴</m:t>
                    </m:r>
                  </m:oMath>
                </a14:m>
                <a:r>
                  <a:rPr lang="en-US" altLang="zh-CN" dirty="0"/>
                  <a:t> can be </a:t>
                </a:r>
                <a:r>
                  <a:rPr lang="en-US" altLang="zh-CN" dirty="0">
                    <a:solidFill>
                      <a:srgbClr val="0066FF"/>
                    </a:solidFill>
                  </a:rPr>
                  <a:t>reconstructed</a:t>
                </a:r>
                <a:r>
                  <a:rPr lang="en-US" altLang="zh-CN" dirty="0"/>
                  <a:t> from the subsets by using</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m:t>
                      </m:r>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sub>
                        <m:sup>
                          <m:r>
                            <a:rPr lang="en-US" altLang="zh-CN" b="0" i="1" smtClean="0">
                              <a:latin typeface="Cambria Math" panose="02040503050406030204" pitchFamily="18" charset="0"/>
                            </a:rPr>
                            <m:t>𝐾</m:t>
                          </m:r>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𝑘𝐵</m:t>
                              </m:r>
                            </m:e>
                          </m:d>
                        </m:e>
                      </m:nary>
                    </m:oMath>
                  </m:oMathPara>
                </a14:m>
                <a:endParaRPr lang="en-US" altLang="zh-CN" dirty="0"/>
              </a:p>
              <a:p>
                <a:pPr marL="457200" lvl="1" indent="0">
                  <a:buNone/>
                </a:pPr>
                <a:r>
                  <a:rPr lang="en-US" altLang="zh-CN" dirty="0"/>
                  <a:t>where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𝑘𝐵</m:t>
                    </m:r>
                  </m:oMath>
                </a14:m>
                <a:r>
                  <a:rPr lang="en-US" altLang="zh-CN" dirty="0"/>
                  <a:t> denotes </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 </m:t>
                    </m:r>
                  </m:oMath>
                </a14:m>
                <a:r>
                  <a:rPr lang="en-US" altLang="zh-CN" dirty="0"/>
                  <a:t>successive dilations of A</a:t>
                </a:r>
                <a:endParaRPr lang="en-US" altLang="zh-CN" dirty="0"/>
              </a:p>
              <a:p>
                <a:pPr marL="457200" lvl="1"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𝑘𝐵</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𝐴</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e>
                      </m:d>
                    </m:oMath>
                  </m:oMathPara>
                </a14:m>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445624" cy="5040560"/>
              </a:xfrm>
              <a:blipFill rotWithShape="1">
                <a:blip r:embed="rId1"/>
                <a:stretch>
                  <a:fillRect l="-2" t="-11" r="4" b="9"/>
                </a:stretch>
              </a:blipFill>
            </p:spPr>
            <p:txBody>
              <a:bodyPr/>
              <a:lstStyle/>
              <a:p>
                <a:r>
                  <a:rPr lang="zh-CN" altLang="en-US">
                    <a:noFill/>
                  </a:rPr>
                  <a:t> </a:t>
                </a:r>
              </a:p>
            </p:txBody>
          </p:sp>
        </mc:Fallback>
      </mc:AlternateContent>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2513" y="306388"/>
            <a:ext cx="6584950" cy="645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1052513"/>
            <a:ext cx="1458913" cy="258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2" y="1600196"/>
            <a:ext cx="7315215" cy="3657607"/>
          </a:xfrm>
          <a:prstGeom prst="rect">
            <a:avLst/>
          </a:prstGeom>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p:sp>
        <p:nvSpPr>
          <p:cNvPr id="3" name="内容占位符 2"/>
          <p:cNvSpPr>
            <a:spLocks noGrp="1"/>
          </p:cNvSpPr>
          <p:nvPr>
            <p:ph idx="1"/>
          </p:nvPr>
        </p:nvSpPr>
        <p:spPr/>
        <p:txBody>
          <a:bodyPr/>
          <a:lstStyle/>
          <a:p>
            <a:r>
              <a:rPr lang="en-US" altLang="zh-CN" dirty="0">
                <a:solidFill>
                  <a:srgbClr val="0066FF"/>
                </a:solidFill>
              </a:rPr>
              <a:t>Pruning</a:t>
            </a:r>
            <a:r>
              <a:rPr lang="zh-CN" altLang="en-US" dirty="0">
                <a:solidFill>
                  <a:srgbClr val="0066FF"/>
                </a:solidFill>
              </a:rPr>
              <a:t>（裁剪）</a:t>
            </a:r>
            <a:endParaRPr lang="en-US" altLang="zh-CN" dirty="0">
              <a:solidFill>
                <a:srgbClr val="0066FF"/>
              </a:solidFill>
            </a:endParaRPr>
          </a:p>
          <a:p>
            <a:pPr lvl="1"/>
            <a:r>
              <a:rPr lang="en-US" altLang="zh-CN" dirty="0"/>
              <a:t>Thinning and skeletonizing tend to leave parasitic components</a:t>
            </a:r>
            <a:r>
              <a:rPr lang="zh-CN" altLang="en-US" dirty="0"/>
              <a:t>（寄生分量或毛刺）</a:t>
            </a:r>
            <a:endParaRPr lang="en-US" altLang="zh-CN" dirty="0"/>
          </a:p>
          <a:p>
            <a:pPr lvl="1"/>
            <a:r>
              <a:rPr lang="en-US" altLang="zh-CN" dirty="0"/>
              <a:t>Pruning methods are essential complement to thinning and skeletonizing procedures</a:t>
            </a:r>
            <a:endParaRPr lang="zh-CN" altLang="en-US" dirty="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0" y="228600"/>
            <a:ext cx="1804988" cy="1400200"/>
          </a:xfrm>
        </p:spPr>
        <p:txBody>
          <a:bodyPr/>
          <a:lstStyle/>
          <a:p>
            <a:pPr eaLnBrk="1" hangingPunct="1"/>
            <a:r>
              <a:rPr lang="en-US" altLang="zh-CN" sz="3200" dirty="0"/>
              <a:t>Pruning: Example</a:t>
            </a:r>
            <a:endParaRPr lang="en-US" altLang="zh-CN" sz="3200" dirty="0"/>
          </a:p>
        </p:txBody>
      </p:sp>
      <p:pic>
        <p:nvPicPr>
          <p:cNvPr id="5939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638" y="223838"/>
            <a:ext cx="5872162"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538" y="1095375"/>
            <a:ext cx="1373187"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Rectangle 6"/>
          <p:cNvSpPr>
            <a:spLocks noChangeArrowheads="1"/>
          </p:cNvSpPr>
          <p:nvPr/>
        </p:nvSpPr>
        <p:spPr bwMode="auto">
          <a:xfrm>
            <a:off x="1828800" y="2466975"/>
            <a:ext cx="5819775" cy="43767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2759" name="Object 7"/>
          <p:cNvGraphicFramePr>
            <a:graphicFrameLocks noChangeAspect="1"/>
          </p:cNvGraphicFramePr>
          <p:nvPr/>
        </p:nvGraphicFramePr>
        <p:xfrm>
          <a:off x="2609850" y="3079751"/>
          <a:ext cx="2538214" cy="692444"/>
        </p:xfrm>
        <a:graphic>
          <a:graphicData uri="http://schemas.openxmlformats.org/presentationml/2006/ole">
            <mc:AlternateContent xmlns:mc="http://schemas.openxmlformats.org/markup-compatibility/2006">
              <mc:Choice xmlns:v="urn:schemas-microsoft-com:vml" Requires="v">
                <p:oleObj spid="_x0000_s2194" name="Equation" r:id="rId3" imgW="838200" imgH="228600" progId="Equation.DSMT4">
                  <p:embed/>
                </p:oleObj>
              </mc:Choice>
              <mc:Fallback>
                <p:oleObj name="Equation" r:id="rId3" imgW="838200" imgH="228600" progId="Equation.DSMT4">
                  <p:embed/>
                  <p:pic>
                    <p:nvPicPr>
                      <p:cNvPr id="0" name="图片 21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9850" y="3079751"/>
                        <a:ext cx="2538214" cy="692444"/>
                      </a:xfrm>
                      <a:prstGeom prst="rect">
                        <a:avLst/>
                      </a:prstGeom>
                      <a:noFill/>
                      <a:ln>
                        <a:noFill/>
                      </a:ln>
                      <a:effectLst/>
                    </p:spPr>
                  </p:pic>
                </p:oleObj>
              </mc:Fallback>
            </mc:AlternateContent>
          </a:graphicData>
        </a:graphic>
      </p:graphicFrame>
      <p:sp>
        <p:nvSpPr>
          <p:cNvPr id="2" name="椭圆 1"/>
          <p:cNvSpPr/>
          <p:nvPr/>
        </p:nvSpPr>
        <p:spPr>
          <a:xfrm>
            <a:off x="1907704" y="620688"/>
            <a:ext cx="432048"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79513" y="2132856"/>
            <a:ext cx="1560388" cy="646331"/>
          </a:xfrm>
          <a:prstGeom prst="rect">
            <a:avLst/>
          </a:prstGeom>
          <a:noFill/>
        </p:spPr>
        <p:txBody>
          <a:bodyPr wrap="square" rtlCol="0">
            <a:spAutoFit/>
          </a:bodyPr>
          <a:lstStyle/>
          <a:p>
            <a:r>
              <a:rPr lang="zh-CN" altLang="en-US" dirty="0"/>
              <a:t>不断删除寄生分支的终点</a:t>
            </a:r>
            <a:endParaRPr lang="zh-CN" altLang="en-US" dirty="0"/>
          </a:p>
        </p:txBody>
      </p:sp>
      <p:sp>
        <p:nvSpPr>
          <p:cNvPr id="9" name="文本框 8"/>
          <p:cNvSpPr txBox="1"/>
          <p:nvPr/>
        </p:nvSpPr>
        <p:spPr>
          <a:xfrm>
            <a:off x="1043608" y="3195140"/>
            <a:ext cx="1536873" cy="461665"/>
          </a:xfrm>
          <a:prstGeom prst="rect">
            <a:avLst/>
          </a:prstGeom>
          <a:noFill/>
        </p:spPr>
        <p:txBody>
          <a:bodyPr wrap="square" rtlCol="0">
            <a:spAutoFit/>
          </a:bodyPr>
          <a:lstStyle/>
          <a:p>
            <a:pPr algn="ctr"/>
            <a:r>
              <a:rPr lang="zh-CN" altLang="en-US" sz="2400" dirty="0"/>
              <a:t>三次细化</a:t>
            </a:r>
            <a:endParaRPr lang="zh-CN" altLang="en-US" sz="2400" dirty="0"/>
          </a:p>
        </p:txBody>
      </p:sp>
      <p:sp>
        <p:nvSpPr>
          <p:cNvPr id="10" name="文本框 9"/>
          <p:cNvSpPr txBox="1"/>
          <p:nvPr/>
        </p:nvSpPr>
        <p:spPr>
          <a:xfrm>
            <a:off x="5508104" y="271994"/>
            <a:ext cx="1728192" cy="369332"/>
          </a:xfrm>
          <a:prstGeom prst="rect">
            <a:avLst/>
          </a:prstGeom>
          <a:noFill/>
        </p:spPr>
        <p:txBody>
          <a:bodyPr wrap="square" rtlCol="0">
            <a:spAutoFit/>
          </a:bodyPr>
          <a:lstStyle/>
          <a:p>
            <a:r>
              <a:rPr lang="zh-CN" altLang="en-US" dirty="0"/>
              <a:t>总共</a:t>
            </a:r>
            <a:r>
              <a:rPr lang="en-US" altLang="zh-CN" dirty="0"/>
              <a:t>8</a:t>
            </a:r>
            <a:r>
              <a:rPr lang="zh-CN" altLang="en-US" dirty="0"/>
              <a:t>个结构元</a:t>
            </a:r>
            <a:endParaRPr lang="zh-CN" alt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a:xfrm>
            <a:off x="0" y="228600"/>
            <a:ext cx="1804988" cy="4946650"/>
          </a:xfrm>
        </p:spPr>
        <p:txBody>
          <a:bodyPr/>
          <a:lstStyle/>
          <a:p>
            <a:pPr eaLnBrk="1" hangingPunct="1"/>
            <a:r>
              <a:rPr lang="en-US" altLang="zh-CN" sz="3200"/>
              <a:t>Pruning: Example</a:t>
            </a:r>
            <a:endParaRPr lang="en-US" altLang="zh-CN" sz="3200"/>
          </a:p>
        </p:txBody>
      </p:sp>
      <p:pic>
        <p:nvPicPr>
          <p:cNvPr id="6041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638" y="223838"/>
            <a:ext cx="5872162"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538" y="1095375"/>
            <a:ext cx="1373187"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21" name="Rectangle 6"/>
          <p:cNvSpPr>
            <a:spLocks noChangeArrowheads="1"/>
          </p:cNvSpPr>
          <p:nvPr/>
        </p:nvSpPr>
        <p:spPr bwMode="auto">
          <a:xfrm>
            <a:off x="4752975" y="2447925"/>
            <a:ext cx="2887663"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422" name="Rectangle 7"/>
          <p:cNvSpPr>
            <a:spLocks noChangeArrowheads="1"/>
          </p:cNvSpPr>
          <p:nvPr/>
        </p:nvSpPr>
        <p:spPr bwMode="auto">
          <a:xfrm>
            <a:off x="1809750" y="4676775"/>
            <a:ext cx="2887663"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0423" name="Rectangle 8"/>
          <p:cNvSpPr>
            <a:spLocks noChangeArrowheads="1"/>
          </p:cNvSpPr>
          <p:nvPr/>
        </p:nvSpPr>
        <p:spPr bwMode="auto">
          <a:xfrm>
            <a:off x="4767263" y="4659313"/>
            <a:ext cx="2887662"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3785" name="Object 9"/>
          <p:cNvGraphicFramePr>
            <a:graphicFrameLocks noChangeAspect="1"/>
          </p:cNvGraphicFramePr>
          <p:nvPr/>
        </p:nvGraphicFramePr>
        <p:xfrm>
          <a:off x="4819650" y="3487787"/>
          <a:ext cx="2814638" cy="949325"/>
        </p:xfrm>
        <a:graphic>
          <a:graphicData uri="http://schemas.openxmlformats.org/presentationml/2006/ole">
            <mc:AlternateContent xmlns:mc="http://schemas.openxmlformats.org/markup-compatibility/2006">
              <mc:Choice xmlns:v="urn:schemas-microsoft-com:vml" Requires="v">
                <p:oleObj spid="_x0000_s3217" name="Equation" r:id="rId3" imgW="1091565" imgH="368300" progId="Equation.DSMT4">
                  <p:embed/>
                </p:oleObj>
              </mc:Choice>
              <mc:Fallback>
                <p:oleObj name="Equation" r:id="rId3" imgW="1091565" imgH="368300" progId="Equation.DSMT4">
                  <p:embed/>
                  <p:pic>
                    <p:nvPicPr>
                      <p:cNvPr id="0" name="图片 32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650" y="3487787"/>
                        <a:ext cx="2814638" cy="949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3786" name="Oval 10"/>
          <p:cNvSpPr>
            <a:spLocks noChangeArrowheads="1"/>
          </p:cNvSpPr>
          <p:nvPr/>
        </p:nvSpPr>
        <p:spPr bwMode="auto">
          <a:xfrm>
            <a:off x="6734175" y="3810049"/>
            <a:ext cx="231775" cy="231775"/>
          </a:xfrm>
          <a:prstGeom prst="ellipse">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mc:AlternateContent xmlns:mc="http://schemas.openxmlformats.org/markup-compatibility/2006">
        <mc:Choice xmlns:a14="http://schemas.microsoft.com/office/drawing/2010/main" Requires="a14">
          <p:sp>
            <p:nvSpPr>
              <p:cNvPr id="2" name="文本框 1"/>
              <p:cNvSpPr txBox="1"/>
              <p:nvPr/>
            </p:nvSpPr>
            <p:spPr>
              <a:xfrm>
                <a:off x="1838966" y="2486779"/>
                <a:ext cx="478529"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2" name="文本框 1"/>
              <p:cNvSpPr txBox="1">
                <a:spLocks noRot="1" noChangeAspect="1" noMove="1" noResize="1" noEditPoints="1" noAdjustHandles="1" noChangeArrowheads="1" noChangeShapeType="1" noTextEdit="1"/>
              </p:cNvSpPr>
              <p:nvPr/>
            </p:nvSpPr>
            <p:spPr>
              <a:xfrm>
                <a:off x="1838966" y="2486779"/>
                <a:ext cx="478529" cy="369332"/>
              </a:xfrm>
              <a:prstGeom prst="rect">
                <a:avLst/>
              </a:prstGeom>
              <a:blipFill rotWithShape="1">
                <a:blip r:embed="rId5"/>
                <a:stretch>
                  <a:fillRect l="-1" t="-32" r="79"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819650" y="2682756"/>
                <a:ext cx="2632670" cy="830997"/>
              </a:xfrm>
              <a:prstGeom prst="rect">
                <a:avLst/>
              </a:prstGeom>
              <a:noFill/>
            </p:spPr>
            <p:txBody>
              <a:bodyPr wrap="square" rtlCol="0">
                <a:spAutoFit/>
              </a:bodyPr>
              <a:lstStyle/>
              <a:p>
                <a:r>
                  <a:rPr lang="zh-CN" altLang="en-US" sz="2400" dirty="0"/>
                  <a:t>形成一个包含</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oMath>
                </a14:m>
                <a:r>
                  <a:rPr lang="zh-CN" altLang="en-US" sz="2400" dirty="0"/>
                  <a:t>中所有端点的集合</a:t>
                </a:r>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4819650" y="2682756"/>
                <a:ext cx="2632670" cy="830997"/>
              </a:xfrm>
              <a:prstGeom prst="rect">
                <a:avLst/>
              </a:prstGeom>
              <a:blipFill rotWithShape="1">
                <a:blip r:embed="rId6"/>
                <a:stretch>
                  <a:fillRect t="-62" r="23" b="36"/>
                </a:stretch>
              </a:blipFill>
            </p:spPr>
            <p:txBody>
              <a:bodyPr/>
              <a:lstStyle/>
              <a:p>
                <a:r>
                  <a:rPr lang="zh-CN" altLang="en-US">
                    <a:noFill/>
                  </a:rPr>
                  <a:t> </a:t>
                </a:r>
              </a:p>
            </p:txBody>
          </p:sp>
        </mc:Fallback>
      </mc:AlternateContent>
      <p:sp>
        <p:nvSpPr>
          <p:cNvPr id="13" name="线形标注 2 12"/>
          <p:cNvSpPr/>
          <p:nvPr/>
        </p:nvSpPr>
        <p:spPr>
          <a:xfrm>
            <a:off x="6734175" y="5446638"/>
            <a:ext cx="2124744" cy="504056"/>
          </a:xfrm>
          <a:prstGeom prst="borderCallout2">
            <a:avLst>
              <a:gd name="adj1" fmla="val -17386"/>
              <a:gd name="adj2" fmla="val 12070"/>
              <a:gd name="adj3" fmla="val -151778"/>
              <a:gd name="adj4" fmla="val 9995"/>
              <a:gd name="adj5" fmla="val -244659"/>
              <a:gd name="adj6" fmla="val 9173"/>
            </a:avLst>
          </a:prstGeom>
          <a:solidFill>
            <a:srgbClr val="00CC00"/>
          </a:solidFill>
          <a:ln>
            <a:solidFill>
              <a:srgbClr val="00CC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击中</a:t>
            </a:r>
            <a:r>
              <a:rPr lang="en-US" altLang="zh-CN" sz="2000" dirty="0">
                <a:solidFill>
                  <a:schemeClr val="tx1"/>
                </a:solidFill>
              </a:rPr>
              <a:t>-</a:t>
            </a:r>
            <a:r>
              <a:rPr lang="zh-CN" altLang="en-US" sz="2000" dirty="0">
                <a:solidFill>
                  <a:schemeClr val="tx1"/>
                </a:solidFill>
              </a:rPr>
              <a:t>击不中变换</a:t>
            </a:r>
            <a:endParaRPr lang="zh-CN" altLang="en-US" sz="2000"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3786"/>
                                        </p:tgtEl>
                                        <p:attrNameLst>
                                          <p:attrName>style.visibility</p:attrName>
                                        </p:attrNameLst>
                                      </p:cBhvr>
                                      <p:to>
                                        <p:strVal val="visible"/>
                                      </p:to>
                                    </p:set>
                                    <p:animEffect transition="in" filter="checkerboard(across)">
                                      <p:cBhvr>
                                        <p:cTn id="7" dur="500"/>
                                        <p:tgtEl>
                                          <p:spTgt spid="203786"/>
                                        </p:tgtEl>
                                      </p:cBhvr>
                                    </p:animEffect>
                                  </p:childTnLst>
                                </p:cTn>
                              </p:par>
                              <p:par>
                                <p:cTn id="8" presetID="5" presetClass="entr" presetSubtype="10" fill="hold" nodeType="withEffect">
                                  <p:stCondLst>
                                    <p:cond delay="0"/>
                                  </p:stCondLst>
                                  <p:childTnLst>
                                    <p:set>
                                      <p:cBhvr>
                                        <p:cTn id="9" dur="1" fill="hold">
                                          <p:stCondLst>
                                            <p:cond delay="0"/>
                                          </p:stCondLst>
                                        </p:cTn>
                                        <p:tgtEl>
                                          <p:spTgt spid="203785"/>
                                        </p:tgtEl>
                                        <p:attrNameLst>
                                          <p:attrName>style.visibility</p:attrName>
                                        </p:attrNameLst>
                                      </p:cBhvr>
                                      <p:to>
                                        <p:strVal val="visible"/>
                                      </p:to>
                                    </p:set>
                                    <p:animEffect transition="in" filter="checkerboard(across)">
                                      <p:cBhvr>
                                        <p:cTn id="10" dur="500"/>
                                        <p:tgtEl>
                                          <p:spTgt spid="203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0" y="228600"/>
            <a:ext cx="1804988" cy="4946650"/>
          </a:xfrm>
        </p:spPr>
        <p:txBody>
          <a:bodyPr/>
          <a:lstStyle/>
          <a:p>
            <a:pPr eaLnBrk="1" hangingPunct="1"/>
            <a:r>
              <a:rPr lang="en-US" altLang="zh-CN" sz="3200"/>
              <a:t>Pruning: Example</a:t>
            </a:r>
            <a:endParaRPr lang="en-US" altLang="zh-CN" sz="3200"/>
          </a:p>
        </p:txBody>
      </p:sp>
      <p:pic>
        <p:nvPicPr>
          <p:cNvPr id="6144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638" y="223838"/>
            <a:ext cx="5872162"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538" y="1095375"/>
            <a:ext cx="1373187"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6"/>
          <p:cNvSpPr>
            <a:spLocks noChangeArrowheads="1"/>
          </p:cNvSpPr>
          <p:nvPr/>
        </p:nvSpPr>
        <p:spPr bwMode="auto">
          <a:xfrm>
            <a:off x="1809750" y="4676775"/>
            <a:ext cx="2887663"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1446" name="Rectangle 7"/>
          <p:cNvSpPr>
            <a:spLocks noChangeArrowheads="1"/>
          </p:cNvSpPr>
          <p:nvPr/>
        </p:nvSpPr>
        <p:spPr bwMode="auto">
          <a:xfrm>
            <a:off x="4767263" y="4659313"/>
            <a:ext cx="2887662"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4808" name="Object 8"/>
          <p:cNvGraphicFramePr>
            <a:graphicFrameLocks noChangeAspect="1"/>
          </p:cNvGraphicFramePr>
          <p:nvPr/>
        </p:nvGraphicFramePr>
        <p:xfrm>
          <a:off x="1828800" y="4891088"/>
          <a:ext cx="3660775" cy="954087"/>
        </p:xfrm>
        <a:graphic>
          <a:graphicData uri="http://schemas.openxmlformats.org/presentationml/2006/ole">
            <mc:AlternateContent xmlns:mc="http://schemas.openxmlformats.org/markup-compatibility/2006">
              <mc:Choice xmlns:v="urn:schemas-microsoft-com:vml" Requires="v">
                <p:oleObj spid="_x0000_s4243" name="Equation" r:id="rId3" imgW="1752600" imgH="457200" progId="Equation.DSMT4">
                  <p:embed/>
                </p:oleObj>
              </mc:Choice>
              <mc:Fallback>
                <p:oleObj name="Equation" r:id="rId3" imgW="1752600" imgH="457200" progId="Equation.DSMT4">
                  <p:embed/>
                  <p:pic>
                    <p:nvPicPr>
                      <p:cNvPr id="0" name="图片 42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891088"/>
                        <a:ext cx="3660775" cy="954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8" name="文本框 7"/>
              <p:cNvSpPr txBox="1"/>
              <p:nvPr/>
            </p:nvSpPr>
            <p:spPr>
              <a:xfrm>
                <a:off x="1838966" y="2486779"/>
                <a:ext cx="478529"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1838966" y="2486779"/>
                <a:ext cx="478529" cy="369332"/>
              </a:xfrm>
              <a:prstGeom prst="rect">
                <a:avLst/>
              </a:prstGeom>
              <a:blipFill rotWithShape="1">
                <a:blip r:embed="rId5"/>
                <a:stretch>
                  <a:fillRect l="-1" t="-32" r="79"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4767263" y="2486779"/>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4767263" y="2486779"/>
                <a:ext cx="483850" cy="369332"/>
              </a:xfrm>
              <a:prstGeom prst="rect">
                <a:avLst/>
              </a:prstGeom>
              <a:blipFill rotWithShape="1">
                <a:blip r:embed="rId6"/>
                <a:stretch>
                  <a:fillRect l="-66" t="-32" r="62" b="140"/>
                </a:stretch>
              </a:blipFill>
            </p:spPr>
            <p:txBody>
              <a:bodyPr/>
              <a:lstStyle/>
              <a:p>
                <a:r>
                  <a:rPr lang="zh-CN" altLang="en-US">
                    <a:noFill/>
                  </a:rPr>
                  <a:t> </a:t>
                </a:r>
              </a:p>
            </p:txBody>
          </p:sp>
        </mc:Fallback>
      </mc:AlternateContent>
      <p:sp>
        <p:nvSpPr>
          <p:cNvPr id="10" name="文本框 9"/>
          <p:cNvSpPr txBox="1"/>
          <p:nvPr/>
        </p:nvSpPr>
        <p:spPr>
          <a:xfrm>
            <a:off x="1838966" y="6049288"/>
            <a:ext cx="2429024" cy="461665"/>
          </a:xfrm>
          <a:prstGeom prst="rect">
            <a:avLst/>
          </a:prstGeom>
          <a:noFill/>
        </p:spPr>
        <p:txBody>
          <a:bodyPr wrap="square" rtlCol="0">
            <a:spAutoFit/>
          </a:bodyPr>
          <a:lstStyle/>
          <a:p>
            <a:r>
              <a:rPr lang="zh-CN" altLang="en-US" sz="2400" dirty="0"/>
              <a:t>对端点进行膨胀</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808"/>
                                        </p:tgtEl>
                                        <p:attrNameLst>
                                          <p:attrName>style.visibility</p:attrName>
                                        </p:attrNameLst>
                                      </p:cBhvr>
                                      <p:to>
                                        <p:strVal val="visible"/>
                                      </p:to>
                                    </p:set>
                                    <p:animEffect transition="in" filter="blinds(horizontal)">
                                      <p:cBhvr>
                                        <p:cTn id="7" dur="500"/>
                                        <p:tgtEl>
                                          <p:spTgt spid="204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预备知识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769152" cy="5040560"/>
              </a:xfrm>
            </p:spPr>
            <p:txBody>
              <a:bodyPr>
                <a:normAutofit/>
              </a:bodyPr>
              <a:lstStyle/>
              <a:p>
                <a:r>
                  <a:rPr lang="en-US" altLang="zh-CN" dirty="0">
                    <a:solidFill>
                      <a:srgbClr val="0066FF"/>
                    </a:solidFill>
                  </a:rPr>
                  <a:t>Reflection </a:t>
                </a:r>
                <a:r>
                  <a:rPr lang="zh-CN" altLang="en-US" dirty="0">
                    <a:solidFill>
                      <a:srgbClr val="0066FF"/>
                    </a:solidFill>
                  </a:rPr>
                  <a:t>（反射或映像）</a:t>
                </a:r>
                <a:endParaRPr lang="en-US" altLang="zh-CN" dirty="0">
                  <a:solidFill>
                    <a:srgbClr val="0066FF"/>
                  </a:solidFill>
                </a:endParaRPr>
              </a:p>
              <a:p>
                <a:pPr lvl="1">
                  <a:spcAft>
                    <a:spcPts val="1200"/>
                  </a:spcAft>
                </a:pPr>
                <a:r>
                  <a:rPr lang="zh-CN" altLang="en-US"/>
                  <a:t>用</a:t>
                </a:r>
                <a14:m>
                  <m:oMath xmlns:m="http://schemas.openxmlformats.org/officeDocument/2006/math">
                    <m:acc>
                      <m:accPr>
                        <m:ctrlPr>
                          <a:rPr lang="en-US" altLang="zh-CN" i="1">
                            <a:latin typeface="Cambria Math" panose="02040503050406030204" pitchFamily="18" charset="0"/>
                          </a:rPr>
                        </m:ctrlPr>
                      </m:accPr>
                      <m:e>
                        <m:r>
                          <a:rPr lang="en-US" altLang="zh-CN" i="1">
                            <a:latin typeface="Cambria Math" panose="02040503050406030204" pitchFamily="18" charset="0"/>
                          </a:rPr>
                          <m:t>𝐵</m:t>
                        </m:r>
                      </m:e>
                    </m:acc>
                    <m:r>
                      <a:rPr lang="en-US" altLang="zh-CN" i="1">
                        <a:latin typeface="Cambria Math" panose="02040503050406030204" pitchFamily="18" charset="0"/>
                      </a:rPr>
                      <m:t> </m:t>
                    </m:r>
                  </m:oMath>
                </a14:m>
                <a:r>
                  <a:rPr lang="zh-CN" altLang="en-US"/>
                  <a:t>表示一个集合</a:t>
                </a:r>
                <a14:m>
                  <m:oMath xmlns:m="http://schemas.openxmlformats.org/officeDocument/2006/math">
                    <m:r>
                      <a:rPr lang="en-US" altLang="zh-CN" b="0" i="1" smtClean="0">
                        <a:latin typeface="Cambria Math" panose="02040503050406030204" pitchFamily="18" charset="0"/>
                      </a:rPr>
                      <m:t>𝐵</m:t>
                    </m:r>
                  </m:oMath>
                </a14:m>
                <a:r>
                  <a:rPr lang="zh-CN" altLang="en-US"/>
                  <a:t>的反射</a:t>
                </a:r>
                <a:endParaRPr lang="en-US" altLang="zh-CN" dirty="0"/>
              </a:p>
              <a:p>
                <a:pPr marL="457200" lvl="1" indent="0">
                  <a:buNone/>
                </a:pPr>
                <a14:m>
                  <m:oMathPara xmlns:m="http://schemas.openxmlformats.org/officeDocument/2006/math">
                    <m:oMathParaPr>
                      <m:jc m:val="centerGroup"/>
                    </m:oMathParaPr>
                    <m:oMath xmlns:m="http://schemas.openxmlformats.org/officeDocument/2006/math">
                      <m:acc>
                        <m:accPr>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𝐵</m:t>
                          </m:r>
                        </m:e>
                      </m:acc>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m:rPr>
                              <m:nor/>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r>
                            <a:rPr lang="en-US" altLang="zh-CN" b="0" i="1" smtClean="0">
                              <a:latin typeface="Cambria Math" panose="02040503050406030204" pitchFamily="18" charset="0"/>
                            </a:rPr>
                            <m:t> </m:t>
                          </m:r>
                        </m:e>
                      </m:d>
                    </m:oMath>
                  </m:oMathPara>
                </a14:m>
                <a:endParaRPr lang="en-US" altLang="zh-CN" dirty="0"/>
              </a:p>
              <a:p>
                <a:pPr lvl="1"/>
                <a:endParaRPr lang="en-US" altLang="zh-CN" dirty="0"/>
              </a:p>
              <a:p>
                <a:r>
                  <a:rPr lang="en-US" altLang="zh-CN" dirty="0">
                    <a:solidFill>
                      <a:srgbClr val="0066FF"/>
                    </a:solidFill>
                  </a:rPr>
                  <a:t>Translation</a:t>
                </a:r>
                <a:r>
                  <a:rPr lang="zh-CN" altLang="en-US" dirty="0">
                    <a:solidFill>
                      <a:srgbClr val="0066FF"/>
                    </a:solidFill>
                  </a:rPr>
                  <a:t>（平移）</a:t>
                </a:r>
                <a:endParaRPr lang="en-US" altLang="zh-CN" dirty="0">
                  <a:solidFill>
                    <a:srgbClr val="0066FF"/>
                  </a:solidFill>
                </a:endParaRPr>
              </a:p>
              <a:p>
                <a:pPr lvl="1">
                  <a:spcAft>
                    <a:spcPts val="1200"/>
                  </a:spcAft>
                </a:pPr>
                <a:r>
                  <a:rPr lang="zh-CN" altLang="en-US"/>
                  <a:t>用</a:t>
                </a:r>
                <a14:m>
                  <m:oMath xmlns:m="http://schemas.openxmlformats.org/officeDocument/2006/math">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𝐵</m:t>
                            </m:r>
                          </m:e>
                        </m:d>
                      </m:e>
                      <m:sub>
                        <m:r>
                          <a:rPr lang="en-US" altLang="zh-CN" i="1">
                            <a:latin typeface="Cambria Math" panose="02040503050406030204" pitchFamily="18" charset="0"/>
                          </a:rPr>
                          <m:t>𝑧</m:t>
                        </m:r>
                      </m:sub>
                    </m:sSub>
                  </m:oMath>
                </a14:m>
                <a:r>
                  <a:rPr lang="zh-CN" altLang="en-US"/>
                  <a:t>表示平移集合</a:t>
                </a:r>
                <a14:m>
                  <m:oMath xmlns:m="http://schemas.openxmlformats.org/officeDocument/2006/math">
                    <m:r>
                      <a:rPr lang="en-US" altLang="zh-CN" b="0" i="1" smtClean="0">
                        <a:latin typeface="Cambria Math" panose="02040503050406030204" pitchFamily="18" charset="0"/>
                      </a:rPr>
                      <m:t>𝐵</m:t>
                    </m:r>
                  </m:oMath>
                </a14:m>
                <a:r>
                  <a:rPr lang="zh-CN" altLang="en-US" dirty="0"/>
                  <a:t>使其变化</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2</m:t>
                            </m:r>
                          </m:sub>
                        </m:sSub>
                      </m:e>
                    </m:d>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𝐵</m:t>
                              </m:r>
                            </m:e>
                          </m:d>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 </m:t>
                          </m:r>
                          <m:r>
                            <m:rPr>
                              <m:nor/>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769152" cy="5040560"/>
              </a:xfrm>
              <a:blipFill rotWithShape="1">
                <a:blip r:embed="rId1"/>
                <a:stretch>
                  <a:fillRect l="-2" t="-11" b="9"/>
                </a:stretch>
              </a:blipFill>
            </p:spPr>
            <p:txBody>
              <a:bodyPr/>
              <a:lstStyle/>
              <a:p>
                <a:r>
                  <a:rPr lang="zh-CN" altLang="en-US">
                    <a:noFill/>
                  </a:rPr>
                  <a:t> </a:t>
                </a:r>
              </a:p>
            </p:txBody>
          </p:sp>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0" y="228600"/>
            <a:ext cx="1804988" cy="4946650"/>
          </a:xfrm>
        </p:spPr>
        <p:txBody>
          <a:bodyPr/>
          <a:lstStyle/>
          <a:p>
            <a:pPr eaLnBrk="1" hangingPunct="1"/>
            <a:r>
              <a:rPr lang="en-US" altLang="zh-CN" sz="3200"/>
              <a:t>Pruning: Example</a:t>
            </a:r>
            <a:endParaRPr lang="en-US" altLang="zh-CN" sz="3200"/>
          </a:p>
        </p:txBody>
      </p:sp>
      <p:pic>
        <p:nvPicPr>
          <p:cNvPr id="6246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638" y="223838"/>
            <a:ext cx="5872162"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538" y="1095375"/>
            <a:ext cx="1373187"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69" name="Rectangle 6"/>
          <p:cNvSpPr>
            <a:spLocks noChangeArrowheads="1"/>
          </p:cNvSpPr>
          <p:nvPr/>
        </p:nvSpPr>
        <p:spPr bwMode="auto">
          <a:xfrm>
            <a:off x="4767263" y="4659313"/>
            <a:ext cx="2887662" cy="21621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205831" name="Object 7"/>
          <p:cNvGraphicFramePr>
            <a:graphicFrameLocks noChangeAspect="1"/>
          </p:cNvGraphicFramePr>
          <p:nvPr/>
        </p:nvGraphicFramePr>
        <p:xfrm>
          <a:off x="4929188" y="5275263"/>
          <a:ext cx="2154237" cy="561975"/>
        </p:xfrm>
        <a:graphic>
          <a:graphicData uri="http://schemas.openxmlformats.org/presentationml/2006/ole">
            <mc:AlternateContent xmlns:mc="http://schemas.openxmlformats.org/markup-compatibility/2006">
              <mc:Choice xmlns:v="urn:schemas-microsoft-com:vml" Requires="v">
                <p:oleObj spid="_x0000_s5266" name="Equation" r:id="rId3" imgW="876300" imgH="228600" progId="Equation.DSMT4">
                  <p:embed/>
                </p:oleObj>
              </mc:Choice>
              <mc:Fallback>
                <p:oleObj name="Equation" r:id="rId3" imgW="876300" imgH="228600" progId="Equation.DSMT4">
                  <p:embed/>
                  <p:pic>
                    <p:nvPicPr>
                      <p:cNvPr id="0" name="图片 52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5275263"/>
                        <a:ext cx="2154237"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7" name="文本框 6"/>
              <p:cNvSpPr txBox="1"/>
              <p:nvPr/>
            </p:nvSpPr>
            <p:spPr>
              <a:xfrm>
                <a:off x="1838966" y="2486779"/>
                <a:ext cx="478529"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838966" y="2486779"/>
                <a:ext cx="478529" cy="369332"/>
              </a:xfrm>
              <a:prstGeom prst="rect">
                <a:avLst/>
              </a:prstGeom>
              <a:blipFill rotWithShape="1">
                <a:blip r:embed="rId5"/>
                <a:stretch>
                  <a:fillRect l="-1" t="-32" r="79"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767263" y="2486779"/>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4767263" y="2486779"/>
                <a:ext cx="483850" cy="369332"/>
              </a:xfrm>
              <a:prstGeom prst="rect">
                <a:avLst/>
              </a:prstGeom>
              <a:blipFill rotWithShape="1">
                <a:blip r:embed="rId6"/>
                <a:stretch>
                  <a:fillRect l="-66" t="-32" r="62"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1828726" y="4672389"/>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828726" y="4672389"/>
                <a:ext cx="483850" cy="369332"/>
              </a:xfrm>
              <a:prstGeom prst="rect">
                <a:avLst/>
              </a:prstGeom>
              <a:blipFill rotWithShape="1">
                <a:blip r:embed="rId7"/>
                <a:stretch>
                  <a:fillRect l="-116" t="-16" r="112" b="123"/>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05831"/>
                                        </p:tgtEl>
                                        <p:attrNameLst>
                                          <p:attrName>style.visibility</p:attrName>
                                        </p:attrNameLst>
                                      </p:cBhvr>
                                      <p:to>
                                        <p:strVal val="visible"/>
                                      </p:to>
                                    </p:set>
                                    <p:animEffect transition="in" filter="box(in)">
                                      <p:cBhvr>
                                        <p:cTn id="7" dur="2000"/>
                                        <p:tgtEl>
                                          <p:spTgt spid="205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0" y="228600"/>
            <a:ext cx="1804988" cy="4946650"/>
          </a:xfrm>
        </p:spPr>
        <p:txBody>
          <a:bodyPr/>
          <a:lstStyle/>
          <a:p>
            <a:pPr eaLnBrk="1" hangingPunct="1"/>
            <a:r>
              <a:rPr lang="en-US" altLang="zh-CN" sz="3200"/>
              <a:t>Pruning: Example</a:t>
            </a:r>
            <a:endParaRPr lang="en-US" altLang="zh-CN" sz="3200"/>
          </a:p>
        </p:txBody>
      </p:sp>
      <p:pic>
        <p:nvPicPr>
          <p:cNvPr id="6349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8638" y="223838"/>
            <a:ext cx="5872162" cy="663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538" y="1095375"/>
            <a:ext cx="1373187" cy="336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5" name="文本框 4"/>
              <p:cNvSpPr txBox="1"/>
              <p:nvPr/>
            </p:nvSpPr>
            <p:spPr>
              <a:xfrm>
                <a:off x="1838966" y="2486779"/>
                <a:ext cx="478529"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1838966" y="2486779"/>
                <a:ext cx="478529" cy="369332"/>
              </a:xfrm>
              <a:prstGeom prst="rect">
                <a:avLst/>
              </a:prstGeom>
              <a:blipFill rotWithShape="1">
                <a:blip r:embed="rId3"/>
                <a:stretch>
                  <a:fillRect l="-1" t="-32" r="79"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4767263" y="2486779"/>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4767263" y="2486779"/>
                <a:ext cx="483850" cy="369332"/>
              </a:xfrm>
              <a:prstGeom prst="rect">
                <a:avLst/>
              </a:prstGeom>
              <a:blipFill rotWithShape="1">
                <a:blip r:embed="rId4"/>
                <a:stretch>
                  <a:fillRect l="-66" t="-32" r="62"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828726" y="4672389"/>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3</m:t>
                          </m:r>
                        </m:sub>
                      </m:sSub>
                    </m:oMath>
                  </m:oMathPara>
                </a14:m>
                <a:endParaRPr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1828726" y="4672389"/>
                <a:ext cx="483850" cy="369332"/>
              </a:xfrm>
              <a:prstGeom prst="rect">
                <a:avLst/>
              </a:prstGeom>
              <a:blipFill rotWithShape="1">
                <a:blip r:embed="rId5"/>
                <a:stretch>
                  <a:fillRect l="-116" t="-16" r="112" b="12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4767263" y="4676685"/>
                <a:ext cx="48385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4</m:t>
                          </m:r>
                        </m:sub>
                      </m:sSub>
                    </m:oMath>
                  </m:oMathPara>
                </a14:m>
                <a:endParaRPr lang="zh-CN" altLang="en-US" dirty="0"/>
              </a:p>
            </p:txBody>
          </p:sp>
        </mc:Choice>
        <mc:Fallback>
          <p:sp>
            <p:nvSpPr>
              <p:cNvPr id="8" name="文本框 7"/>
              <p:cNvSpPr txBox="1">
                <a:spLocks noRot="1" noChangeAspect="1" noMove="1" noResize="1" noEditPoints="1" noAdjustHandles="1" noChangeArrowheads="1" noChangeShapeType="1" noTextEdit="1"/>
              </p:cNvSpPr>
              <p:nvPr/>
            </p:nvSpPr>
            <p:spPr>
              <a:xfrm>
                <a:off x="4767263" y="4676685"/>
                <a:ext cx="483850" cy="369332"/>
              </a:xfrm>
              <a:prstGeom prst="rect">
                <a:avLst/>
              </a:prstGeom>
              <a:blipFill rotWithShape="1">
                <a:blip r:embed="rId6"/>
                <a:stretch>
                  <a:fillRect l="-66" t="-148" r="62" b="83"/>
                </a:stretch>
              </a:blipFill>
            </p:spPr>
            <p:txBody>
              <a:bodyPr/>
              <a:lstStyle/>
              <a:p>
                <a:r>
                  <a:rPr lang="zh-CN" altLang="en-US">
                    <a:noFill/>
                  </a:rPr>
                  <a:t> </a:t>
                </a:r>
              </a:p>
            </p:txBody>
          </p:sp>
        </mc:Fallback>
      </mc:AlternateContent>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p:sp>
        <p:nvSpPr>
          <p:cNvPr id="3" name="内容占位符 2"/>
          <p:cNvSpPr>
            <a:spLocks noGrp="1"/>
          </p:cNvSpPr>
          <p:nvPr>
            <p:ph idx="1"/>
          </p:nvPr>
        </p:nvSpPr>
        <p:spPr/>
        <p:txBody>
          <a:bodyPr/>
          <a:lstStyle/>
          <a:p>
            <a:r>
              <a:rPr lang="en-US" altLang="zh-CN" dirty="0">
                <a:solidFill>
                  <a:srgbClr val="0066FF"/>
                </a:solidFill>
              </a:rPr>
              <a:t>Morphological reconstruction</a:t>
            </a:r>
            <a:r>
              <a:rPr lang="zh-CN" altLang="en-US" dirty="0">
                <a:solidFill>
                  <a:srgbClr val="0066FF"/>
                </a:solidFill>
              </a:rPr>
              <a:t>（形态学重建）</a:t>
            </a:r>
            <a:endParaRPr lang="en-US" altLang="zh-CN" dirty="0">
              <a:solidFill>
                <a:srgbClr val="0066FF"/>
              </a:solidFill>
            </a:endParaRPr>
          </a:p>
          <a:p>
            <a:pPr lvl="1"/>
            <a:r>
              <a:rPr lang="en-US" altLang="zh-CN" dirty="0"/>
              <a:t>It involves </a:t>
            </a:r>
            <a:r>
              <a:rPr lang="en-US" altLang="zh-CN" dirty="0">
                <a:solidFill>
                  <a:srgbClr val="0066FF"/>
                </a:solidFill>
              </a:rPr>
              <a:t>two images </a:t>
            </a:r>
            <a:r>
              <a:rPr lang="en-US" altLang="zh-CN" dirty="0"/>
              <a:t>and </a:t>
            </a:r>
            <a:r>
              <a:rPr lang="en-US" altLang="zh-CN" dirty="0">
                <a:solidFill>
                  <a:srgbClr val="0066FF"/>
                </a:solidFill>
              </a:rPr>
              <a:t>a structuring element</a:t>
            </a:r>
            <a:endParaRPr lang="en-US" altLang="zh-CN" dirty="0">
              <a:solidFill>
                <a:srgbClr val="0066FF"/>
              </a:solidFill>
            </a:endParaRPr>
          </a:p>
          <a:p>
            <a:pPr marL="971550" lvl="1" indent="-514350">
              <a:buFont typeface="+mj-lt"/>
              <a:buAutoNum type="alphaLcParenR"/>
            </a:pPr>
            <a:r>
              <a:rPr lang="en-US" altLang="zh-CN" dirty="0"/>
              <a:t>One image contains the starting points for the transformation (The image is called </a:t>
            </a:r>
            <a:r>
              <a:rPr lang="en-US" altLang="zh-CN" dirty="0">
                <a:solidFill>
                  <a:srgbClr val="0066FF"/>
                </a:solidFill>
              </a:rPr>
              <a:t>marker</a:t>
            </a:r>
            <a:r>
              <a:rPr lang="en-US" altLang="zh-CN" dirty="0"/>
              <a:t>)</a:t>
            </a:r>
            <a:endParaRPr lang="en-US" altLang="zh-CN" dirty="0"/>
          </a:p>
          <a:p>
            <a:pPr marL="971550" lvl="1" indent="-514350">
              <a:buFont typeface="+mj-lt"/>
              <a:buAutoNum type="alphaLcParenR"/>
            </a:pPr>
            <a:r>
              <a:rPr lang="en-US" altLang="zh-CN" dirty="0"/>
              <a:t>Another image (</a:t>
            </a:r>
            <a:r>
              <a:rPr lang="en-US" altLang="zh-CN" dirty="0">
                <a:solidFill>
                  <a:srgbClr val="0066FF"/>
                </a:solidFill>
              </a:rPr>
              <a:t>mask</a:t>
            </a:r>
            <a:r>
              <a:rPr lang="en-US" altLang="zh-CN" dirty="0"/>
              <a:t>) constrains the transformation</a:t>
            </a:r>
            <a:endParaRPr lang="en-US" altLang="zh-CN" dirty="0"/>
          </a:p>
          <a:p>
            <a:pPr marL="971550" lvl="1" indent="-514350">
              <a:buFont typeface="+mj-lt"/>
              <a:buAutoNum type="alphaLcParenR"/>
            </a:pPr>
            <a:r>
              <a:rPr lang="en-US" altLang="zh-CN" dirty="0"/>
              <a:t>The structuring element is used to define </a:t>
            </a:r>
            <a:r>
              <a:rPr lang="en-US" altLang="zh-CN" dirty="0">
                <a:solidFill>
                  <a:srgbClr val="0066FF"/>
                </a:solidFill>
              </a:rPr>
              <a:t>connectivity</a:t>
            </a:r>
            <a:endParaRPr lang="zh-CN" altLang="en-US" dirty="0">
              <a:solidFill>
                <a:srgbClr val="0066FF"/>
              </a:solidFill>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Morphological reconstruction</a:t>
                </a:r>
                <a:r>
                  <a:rPr lang="zh-CN" altLang="en-US" dirty="0">
                    <a:solidFill>
                      <a:srgbClr val="0066FF"/>
                    </a:solidFill>
                  </a:rPr>
                  <a:t>（形态学重建）</a:t>
                </a:r>
                <a:endParaRPr lang="en-US" altLang="zh-CN" dirty="0">
                  <a:solidFill>
                    <a:srgbClr val="0066FF"/>
                  </a:solidFill>
                </a:endParaRPr>
              </a:p>
              <a:p>
                <a:pPr marL="457200" lvl="1" indent="0">
                  <a:buNone/>
                </a:pPr>
                <a:r>
                  <a:rPr lang="en-US" altLang="zh-CN" dirty="0">
                    <a:solidFill>
                      <a:srgbClr val="0066FF"/>
                    </a:solidFill>
                  </a:rPr>
                  <a:t>Geodesic dilation</a:t>
                </a:r>
                <a:r>
                  <a:rPr lang="zh-CN" altLang="en-US" dirty="0">
                    <a:solidFill>
                      <a:srgbClr val="0066FF"/>
                    </a:solidFill>
                  </a:rPr>
                  <a:t>（测地膨胀）</a:t>
                </a:r>
                <a:endParaRPr lang="en-US" altLang="zh-CN" dirty="0">
                  <a:solidFill>
                    <a:srgbClr val="0066FF"/>
                  </a:solidFill>
                </a:endParaRPr>
              </a:p>
              <a:p>
                <a:pPr lvl="1"/>
                <a14:m>
                  <m:oMath xmlns:m="http://schemas.openxmlformats.org/officeDocument/2006/math">
                    <m:r>
                      <a:rPr lang="en-US" altLang="zh-CN" i="1" dirty="0" smtClean="0">
                        <a:solidFill>
                          <a:srgbClr val="0066FF"/>
                        </a:solidFill>
                        <a:latin typeface="Cambria Math" panose="02040503050406030204" pitchFamily="18" charset="0"/>
                      </a:rPr>
                      <m:t>𝐹</m:t>
                    </m:r>
                  </m:oMath>
                </a14:m>
                <a:r>
                  <a:rPr lang="en-US" altLang="zh-CN" dirty="0"/>
                  <a:t>: the marker image; </a:t>
                </a:r>
                <a14:m>
                  <m:oMath xmlns:m="http://schemas.openxmlformats.org/officeDocument/2006/math">
                    <m:r>
                      <a:rPr lang="en-US" altLang="zh-CN" i="1" dirty="0" smtClean="0">
                        <a:solidFill>
                          <a:srgbClr val="0066FF"/>
                        </a:solidFill>
                        <a:latin typeface="Cambria Math" panose="02040503050406030204" pitchFamily="18" charset="0"/>
                      </a:rPr>
                      <m:t>𝐺</m:t>
                    </m:r>
                  </m:oMath>
                </a14:m>
                <a:r>
                  <a:rPr lang="en-US" altLang="zh-CN" dirty="0"/>
                  <a:t>: the mask image; </a:t>
                </a:r>
                <a14:m>
                  <m:oMath xmlns:m="http://schemas.openxmlformats.org/officeDocument/2006/math">
                    <m:r>
                      <a:rPr lang="en-US" altLang="zh-CN" b="0" i="1" smtClean="0">
                        <a:solidFill>
                          <a:srgbClr val="0066FF"/>
                        </a:solidFill>
                        <a:latin typeface="Cambria Math" panose="02040503050406030204" pitchFamily="18" charset="0"/>
                      </a:rPr>
                      <m:t>𝐹</m:t>
                    </m:r>
                    <m:r>
                      <a:rPr lang="en-US" altLang="zh-CN" b="0" i="1" smtClean="0">
                        <a:solidFill>
                          <a:srgbClr val="0066FF"/>
                        </a:solidFill>
                        <a:latin typeface="Cambria Math" panose="02040503050406030204" pitchFamily="18" charset="0"/>
                      </a:rPr>
                      <m:t>⊆</m:t>
                    </m:r>
                    <m:r>
                      <a:rPr lang="en-US" altLang="zh-CN" b="0" i="1" smtClean="0">
                        <a:solidFill>
                          <a:srgbClr val="0066FF"/>
                        </a:solidFill>
                        <a:latin typeface="Cambria Math" panose="02040503050406030204" pitchFamily="18" charset="0"/>
                      </a:rPr>
                      <m:t>𝐺</m:t>
                    </m:r>
                  </m:oMath>
                </a14:m>
                <a:endParaRPr lang="en-US" altLang="zh-CN" dirty="0">
                  <a:solidFill>
                    <a:srgbClr val="0066FF"/>
                  </a:solidFill>
                </a:endParaRPr>
              </a:p>
              <a:p>
                <a:pPr lvl="1"/>
                <a:r>
                  <a:rPr lang="en-US" altLang="zh-CN" dirty="0"/>
                  <a:t>Geodesic dilation of size 1</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m:oMathPara>
                </a14:m>
                <a:endParaRPr lang="en-US" altLang="zh-CN" dirty="0"/>
              </a:p>
              <a:p>
                <a:pPr lvl="1"/>
                <a:r>
                  <a:rPr lang="en-US" altLang="zh-CN" dirty="0"/>
                  <a:t>Geodesic dilation of size n</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e>
                      </m:d>
                    </m:oMath>
                  </m:oMathPara>
                </a14:m>
                <a:endParaRPr lang="en-US" altLang="zh-CN" dirty="0"/>
              </a:p>
              <a:p>
                <a:pPr marL="457200" lvl="1" indent="0">
                  <a:buNone/>
                </a:pPr>
                <a:r>
                  <a:rPr lang="en-US" altLang="zh-CN" dirty="0"/>
                  <a:t>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5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660525"/>
            <a:ext cx="8653463" cy="395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688" y="4791075"/>
            <a:ext cx="1717675"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9926" name="Rectangle 6"/>
          <p:cNvSpPr>
            <a:spLocks noChangeArrowheads="1"/>
          </p:cNvSpPr>
          <p:nvPr/>
        </p:nvSpPr>
        <p:spPr bwMode="auto">
          <a:xfrm>
            <a:off x="6299200" y="1625600"/>
            <a:ext cx="2670175" cy="27574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09926"/>
                                        </p:tgtEl>
                                      </p:cBhvr>
                                    </p:animEffect>
                                    <p:set>
                                      <p:cBhvr>
                                        <p:cTn id="7" dur="1" fill="hold">
                                          <p:stCondLst>
                                            <p:cond delay="499"/>
                                          </p:stCondLst>
                                        </p:cTn>
                                        <p:tgtEl>
                                          <p:spTgt spid="2099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6"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en-US" altLang="zh-CN" dirty="0">
                    <a:solidFill>
                      <a:srgbClr val="0066FF"/>
                    </a:solidFill>
                  </a:rPr>
                  <a:t>Morphological reconstruction</a:t>
                </a:r>
                <a:r>
                  <a:rPr lang="zh-CN" altLang="en-US" dirty="0">
                    <a:solidFill>
                      <a:srgbClr val="0066FF"/>
                    </a:solidFill>
                  </a:rPr>
                  <a:t>（形态学重建）</a:t>
                </a:r>
                <a:endParaRPr lang="en-US" altLang="zh-CN" dirty="0">
                  <a:solidFill>
                    <a:srgbClr val="0066FF"/>
                  </a:solidFill>
                </a:endParaRPr>
              </a:p>
              <a:p>
                <a:pPr marL="457200" lvl="1" indent="0">
                  <a:buNone/>
                </a:pPr>
                <a:r>
                  <a:rPr lang="en-US" altLang="zh-CN" dirty="0">
                    <a:solidFill>
                      <a:srgbClr val="0066FF"/>
                    </a:solidFill>
                  </a:rPr>
                  <a:t>Geodesic erosion</a:t>
                </a:r>
                <a:r>
                  <a:rPr lang="zh-CN" altLang="en-US" dirty="0">
                    <a:solidFill>
                      <a:srgbClr val="0066FF"/>
                    </a:solidFill>
                  </a:rPr>
                  <a:t>（测地腐蚀）</a:t>
                </a:r>
                <a:endParaRPr lang="en-US" altLang="zh-CN" dirty="0">
                  <a:solidFill>
                    <a:srgbClr val="0066FF"/>
                  </a:solidFill>
                </a:endParaRPr>
              </a:p>
              <a:p>
                <a:pPr lvl="1"/>
                <a14:m>
                  <m:oMath xmlns:m="http://schemas.openxmlformats.org/officeDocument/2006/math">
                    <m:r>
                      <a:rPr lang="en-US" altLang="zh-CN" i="1" dirty="0" smtClean="0">
                        <a:solidFill>
                          <a:srgbClr val="0066FF"/>
                        </a:solidFill>
                        <a:latin typeface="Cambria Math" panose="02040503050406030204" pitchFamily="18" charset="0"/>
                      </a:rPr>
                      <m:t>𝐹</m:t>
                    </m:r>
                  </m:oMath>
                </a14:m>
                <a:r>
                  <a:rPr lang="en-US" altLang="zh-CN" dirty="0"/>
                  <a:t>: the marker image; </a:t>
                </a:r>
                <a14:m>
                  <m:oMath xmlns:m="http://schemas.openxmlformats.org/officeDocument/2006/math">
                    <m:r>
                      <a:rPr lang="en-US" altLang="zh-CN" i="1" dirty="0" smtClean="0">
                        <a:solidFill>
                          <a:srgbClr val="0066FF"/>
                        </a:solidFill>
                        <a:latin typeface="Cambria Math" panose="02040503050406030204" pitchFamily="18" charset="0"/>
                      </a:rPr>
                      <m:t>𝐺</m:t>
                    </m:r>
                  </m:oMath>
                </a14:m>
                <a:r>
                  <a:rPr lang="en-US" altLang="zh-CN" dirty="0"/>
                  <a:t>: the mask image; </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a14:m>
                <a:endParaRPr lang="en-US" altLang="zh-CN" dirty="0"/>
              </a:p>
              <a:p>
                <a:pPr lvl="1"/>
                <a:r>
                  <a:rPr lang="en-US" altLang="zh-CN" dirty="0"/>
                  <a:t>Geodesic erosion of size 1</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r>
                            <a:rPr lang="en-US" altLang="zh-CN" b="0" i="1" smtClean="0">
                              <a:latin typeface="Cambria Math" panose="02040503050406030204" pitchFamily="18" charset="0"/>
                            </a:rPr>
                            <m:t>⊖</m:t>
                          </m:r>
                          <m:r>
                            <a:rPr lang="en-US" altLang="zh-CN" b="0" i="1" smtClean="0">
                              <a:latin typeface="Cambria Math" panose="02040503050406030204" pitchFamily="18" charset="0"/>
                            </a:rPr>
                            <m:t>𝐵</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oMath>
                  </m:oMathPara>
                </a14:m>
                <a:endParaRPr lang="en-US" altLang="zh-CN" dirty="0"/>
              </a:p>
              <a:p>
                <a:pPr lvl="1"/>
                <a:r>
                  <a:rPr lang="en-US" altLang="zh-CN" dirty="0"/>
                  <a:t>Geodesic erosion of size n</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e>
                      </m:d>
                    </m:oMath>
                  </m:oMathPara>
                </a14:m>
                <a:endParaRPr lang="en-US" altLang="zh-CN" dirty="0"/>
              </a:p>
              <a:p>
                <a:pPr marL="457200" lvl="1" indent="0">
                  <a:buNone/>
                </a:pPr>
                <a:r>
                  <a:rPr lang="en-US" altLang="zh-CN" dirty="0"/>
                  <a:t>with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𝐹</m:t>
                    </m:r>
                  </m:oMath>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6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7338" y="1212850"/>
            <a:ext cx="8610600" cy="395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875" y="4343400"/>
            <a:ext cx="1833563"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solidFill>
                      <a:srgbClr val="0066FF"/>
                    </a:solidFill>
                  </a:rPr>
                  <a:t>Morphological reconstruction by dilation</a:t>
                </a:r>
                <a:r>
                  <a:rPr lang="zh-CN" altLang="en-US" dirty="0">
                    <a:solidFill>
                      <a:srgbClr val="0066FF"/>
                    </a:solidFill>
                  </a:rPr>
                  <a:t>（膨胀重建）</a:t>
                </a:r>
                <a:endParaRPr lang="en-US" altLang="zh-CN" dirty="0">
                  <a:solidFill>
                    <a:srgbClr val="0066FF"/>
                  </a:solidFill>
                </a:endParaRPr>
              </a:p>
              <a:p>
                <a:pPr lvl="1"/>
                <a:r>
                  <a:rPr lang="en-US" altLang="zh-CN" dirty="0"/>
                  <a:t>Marker image </a:t>
                </a:r>
                <a14:m>
                  <m:oMath xmlns:m="http://schemas.openxmlformats.org/officeDocument/2006/math">
                    <m:r>
                      <a:rPr lang="en-US" altLang="zh-CN" i="1" dirty="0" smtClean="0">
                        <a:solidFill>
                          <a:srgbClr val="0066FF"/>
                        </a:solidFill>
                        <a:latin typeface="Cambria Math" panose="02040503050406030204" pitchFamily="18" charset="0"/>
                      </a:rPr>
                      <m:t>𝐹</m:t>
                    </m:r>
                  </m:oMath>
                </a14:m>
                <a:r>
                  <a:rPr lang="en-US" altLang="zh-CN" dirty="0"/>
                  <a:t>; Mask image </a:t>
                </a:r>
                <a14:m>
                  <m:oMath xmlns:m="http://schemas.openxmlformats.org/officeDocument/2006/math">
                    <m:r>
                      <a:rPr lang="en-US" altLang="zh-CN" i="1" dirty="0" smtClean="0">
                        <a:solidFill>
                          <a:srgbClr val="0066FF"/>
                        </a:solidFill>
                        <a:latin typeface="Cambria Math" panose="02040503050406030204" pitchFamily="18" charset="0"/>
                      </a:rPr>
                      <m:t>𝐺</m:t>
                    </m:r>
                  </m:oMath>
                </a14:m>
                <a:r>
                  <a:rPr lang="en-US" altLang="zh-CN" dirty="0"/>
                  <a:t>.</a:t>
                </a:r>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𝐺</m:t>
                          </m:r>
                        </m:sub>
                        <m:sup>
                          <m:r>
                            <a:rPr lang="en-US" altLang="zh-CN" b="0" i="1" smtClean="0">
                              <a:latin typeface="Cambria Math" panose="02040503050406030204" pitchFamily="18" charset="0"/>
                            </a:rPr>
                            <m:t>𝐷</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oMath>
                  </m:oMathPara>
                </a14:m>
                <a:endParaRPr lang="en-US" altLang="zh-CN" dirty="0"/>
              </a:p>
              <a:p>
                <a:pPr marL="457200" lvl="1" indent="0">
                  <a:buNone/>
                </a:pPr>
                <a:r>
                  <a:rPr lang="en-US" altLang="zh-CN" dirty="0"/>
                  <a:t>with </a:t>
                </a:r>
                <a14:m>
                  <m:oMath xmlns:m="http://schemas.openxmlformats.org/officeDocument/2006/math">
                    <m:r>
                      <a:rPr lang="en-US" altLang="zh-CN" b="0" i="1" smtClean="0">
                        <a:latin typeface="Cambria Math" panose="02040503050406030204" pitchFamily="18" charset="0"/>
                      </a:rPr>
                      <m:t>𝑘</m:t>
                    </m:r>
                  </m:oMath>
                </a14:m>
                <a:r>
                  <a:rPr lang="en-US" altLang="zh-CN" dirty="0"/>
                  <a:t> such that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𝐺</m:t>
                        </m:r>
                      </m:sub>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oMath>
                </a14:m>
                <a:endParaRPr lang="en-US" altLang="zh-CN" dirty="0"/>
              </a:p>
              <a:p>
                <a:pPr lvl="1"/>
                <a:r>
                  <a:rPr lang="en-US" altLang="zh-CN" dirty="0"/>
                  <a:t>Iterated until stability is achieved.</a:t>
                </a:r>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7" y="2504192"/>
            <a:ext cx="7405036" cy="4165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5373" y="2574619"/>
            <a:ext cx="1418627" cy="194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5" y="1"/>
            <a:ext cx="5045472" cy="2305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flipH="1">
            <a:off x="1979712" y="1484784"/>
            <a:ext cx="2304256" cy="9361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本框 8"/>
              <p:cNvSpPr txBox="1"/>
              <p:nvPr/>
            </p:nvSpPr>
            <p:spPr>
              <a:xfrm>
                <a:off x="1452072" y="2504192"/>
                <a:ext cx="676595"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zh-CN" altLang="en-US" dirty="0"/>
              </a:p>
            </p:txBody>
          </p:sp>
        </mc:Choice>
        <mc:Fallback>
          <p:sp>
            <p:nvSpPr>
              <p:cNvPr id="9" name="文本框 8"/>
              <p:cNvSpPr txBox="1">
                <a:spLocks noRot="1" noChangeAspect="1" noMove="1" noResize="1" noEditPoints="1" noAdjustHandles="1" noChangeArrowheads="1" noChangeShapeType="1" noTextEdit="1"/>
              </p:cNvSpPr>
              <p:nvPr/>
            </p:nvSpPr>
            <p:spPr>
              <a:xfrm>
                <a:off x="1452072" y="2504192"/>
                <a:ext cx="676595" cy="369332"/>
              </a:xfrm>
              <a:prstGeom prst="rect">
                <a:avLst/>
              </a:prstGeom>
              <a:blipFill rotWithShape="1">
                <a:blip r:embed="rId4"/>
                <a:stretch>
                  <a:fillRect l="-68" t="-105" r="22"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506547" y="3721005"/>
                <a:ext cx="487634" cy="369332"/>
              </a:xfrm>
              <a:prstGeom prst="rect">
                <a:avLst/>
              </a:prstGeom>
              <a:solidFill>
                <a:srgbClr val="00CC00"/>
              </a:solidFill>
            </p:spPr>
            <p:txBody>
              <a:bodyPr wrap="none" rtlCol="0">
                <a:spAutoFit/>
              </a:bodyPr>
              <a:lstStyle/>
              <a:p>
                <a14:m>
                  <m:oMath xmlns:m="http://schemas.openxmlformats.org/officeDocument/2006/math">
                    <m:r>
                      <a:rPr lang="en-US" altLang="zh-CN" i="1" smtClean="0">
                        <a:latin typeface="Cambria Math" panose="02040503050406030204" pitchFamily="18" charset="0"/>
                      </a:rPr>
                      <m:t>∩</m:t>
                    </m:r>
                  </m:oMath>
                </a14:m>
                <a:r>
                  <a:rPr lang="en-US" altLang="zh-CN" dirty="0"/>
                  <a:t>G</a:t>
                </a:r>
                <a:endParaRPr lang="zh-CN" altLang="en-US" dirty="0"/>
              </a:p>
            </p:txBody>
          </p:sp>
        </mc:Choice>
        <mc:Fallback>
          <p:sp>
            <p:nvSpPr>
              <p:cNvPr id="10" name="文本框 9"/>
              <p:cNvSpPr txBox="1">
                <a:spLocks noRot="1" noChangeAspect="1" noMove="1" noResize="1" noEditPoints="1" noAdjustHandles="1" noChangeArrowheads="1" noChangeShapeType="1" noTextEdit="1"/>
              </p:cNvSpPr>
              <p:nvPr/>
            </p:nvSpPr>
            <p:spPr>
              <a:xfrm>
                <a:off x="3506547" y="3721005"/>
                <a:ext cx="487634" cy="369332"/>
              </a:xfrm>
              <a:prstGeom prst="rect">
                <a:avLst/>
              </a:prstGeom>
              <a:blipFill rotWithShape="1">
                <a:blip r:embed="rId5"/>
                <a:stretch>
                  <a:fillRect l="-16" t="-146" r="6"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5114817" y="2504192"/>
                <a:ext cx="676595"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zh-CN" altLang="en-US" dirty="0"/>
              </a:p>
            </p:txBody>
          </p:sp>
        </mc:Choice>
        <mc:Fallback>
          <p:sp>
            <p:nvSpPr>
              <p:cNvPr id="11" name="文本框 10"/>
              <p:cNvSpPr txBox="1">
                <a:spLocks noRot="1" noChangeAspect="1" noMove="1" noResize="1" noEditPoints="1" noAdjustHandles="1" noChangeArrowheads="1" noChangeShapeType="1" noTextEdit="1"/>
              </p:cNvSpPr>
              <p:nvPr/>
            </p:nvSpPr>
            <p:spPr>
              <a:xfrm>
                <a:off x="5114817" y="2504192"/>
                <a:ext cx="676595" cy="369332"/>
              </a:xfrm>
              <a:prstGeom prst="rect">
                <a:avLst/>
              </a:prstGeom>
              <a:blipFill rotWithShape="1">
                <a:blip r:embed="rId4"/>
                <a:stretch>
                  <a:fillRect l="-78" t="-105" r="31" b="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439355" y="4653136"/>
                <a:ext cx="676595"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1439355" y="4653136"/>
                <a:ext cx="676595" cy="369332"/>
              </a:xfrm>
              <a:prstGeom prst="rect">
                <a:avLst/>
              </a:prstGeom>
              <a:blipFill rotWithShape="1">
                <a:blip r:embed="rId4"/>
                <a:stretch>
                  <a:fillRect l="-66" t="-133" r="19"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114817" y="4653136"/>
                <a:ext cx="676595"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𝐵</m:t>
                      </m:r>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5114817" y="4653136"/>
                <a:ext cx="676595" cy="369332"/>
              </a:xfrm>
              <a:prstGeom prst="rect">
                <a:avLst/>
              </a:prstGeom>
              <a:blipFill rotWithShape="1">
                <a:blip r:embed="rId4"/>
                <a:stretch>
                  <a:fillRect l="-78" t="-133" r="31" b="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7177201" y="3721005"/>
                <a:ext cx="487634" cy="369332"/>
              </a:xfrm>
              <a:prstGeom prst="rect">
                <a:avLst/>
              </a:prstGeom>
              <a:solidFill>
                <a:srgbClr val="00CC00"/>
              </a:solidFill>
            </p:spPr>
            <p:txBody>
              <a:bodyPr wrap="none" rtlCol="0">
                <a:spAutoFit/>
              </a:bodyPr>
              <a:lstStyle/>
              <a:p>
                <a14:m>
                  <m:oMath xmlns:m="http://schemas.openxmlformats.org/officeDocument/2006/math">
                    <m:r>
                      <a:rPr lang="en-US" altLang="zh-CN" i="1" smtClean="0">
                        <a:latin typeface="Cambria Math" panose="02040503050406030204" pitchFamily="18" charset="0"/>
                      </a:rPr>
                      <m:t>∩</m:t>
                    </m:r>
                  </m:oMath>
                </a14:m>
                <a:r>
                  <a:rPr lang="en-US" altLang="zh-CN" dirty="0"/>
                  <a:t>G</a:t>
                </a:r>
                <a:endParaRPr lang="zh-CN" altLang="en-US" dirty="0"/>
              </a:p>
            </p:txBody>
          </p:sp>
        </mc:Choice>
        <mc:Fallback>
          <p:sp>
            <p:nvSpPr>
              <p:cNvPr id="14" name="文本框 13"/>
              <p:cNvSpPr txBox="1">
                <a:spLocks noRot="1" noChangeAspect="1" noMove="1" noResize="1" noEditPoints="1" noAdjustHandles="1" noChangeArrowheads="1" noChangeShapeType="1" noTextEdit="1"/>
              </p:cNvSpPr>
              <p:nvPr/>
            </p:nvSpPr>
            <p:spPr>
              <a:xfrm>
                <a:off x="7177201" y="3721005"/>
                <a:ext cx="487634" cy="369332"/>
              </a:xfrm>
              <a:prstGeom prst="rect">
                <a:avLst/>
              </a:prstGeom>
              <a:blipFill rotWithShape="1">
                <a:blip r:embed="rId5"/>
                <a:stretch>
                  <a:fillRect l="-88" t="-146" r="79"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3499651" y="5877272"/>
                <a:ext cx="487634" cy="369332"/>
              </a:xfrm>
              <a:prstGeom prst="rect">
                <a:avLst/>
              </a:prstGeom>
              <a:solidFill>
                <a:srgbClr val="00CC00"/>
              </a:solidFill>
            </p:spPr>
            <p:txBody>
              <a:bodyPr wrap="none" rtlCol="0">
                <a:spAutoFit/>
              </a:bodyPr>
              <a:lstStyle/>
              <a:p>
                <a14:m>
                  <m:oMath xmlns:m="http://schemas.openxmlformats.org/officeDocument/2006/math">
                    <m:r>
                      <a:rPr lang="en-US" altLang="zh-CN" i="1" smtClean="0">
                        <a:latin typeface="Cambria Math" panose="02040503050406030204" pitchFamily="18" charset="0"/>
                      </a:rPr>
                      <m:t>∩</m:t>
                    </m:r>
                  </m:oMath>
                </a14:m>
                <a:r>
                  <a:rPr lang="en-US" altLang="zh-CN" dirty="0"/>
                  <a:t>G</a:t>
                </a:r>
                <a:endParaRPr lang="zh-CN" altLang="en-US" dirty="0"/>
              </a:p>
            </p:txBody>
          </p:sp>
        </mc:Choice>
        <mc:Fallback>
          <p:sp>
            <p:nvSpPr>
              <p:cNvPr id="15" name="文本框 14"/>
              <p:cNvSpPr txBox="1">
                <a:spLocks noRot="1" noChangeAspect="1" noMove="1" noResize="1" noEditPoints="1" noAdjustHandles="1" noChangeArrowheads="1" noChangeShapeType="1" noTextEdit="1"/>
              </p:cNvSpPr>
              <p:nvPr/>
            </p:nvSpPr>
            <p:spPr>
              <a:xfrm>
                <a:off x="3499651" y="5877272"/>
                <a:ext cx="487634" cy="369332"/>
              </a:xfrm>
              <a:prstGeom prst="rect">
                <a:avLst/>
              </a:prstGeom>
              <a:blipFill rotWithShape="1">
                <a:blip r:embed="rId5"/>
                <a:stretch>
                  <a:fillRect l="-34" t="-94" r="25"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7163409" y="5877272"/>
                <a:ext cx="487634" cy="369332"/>
              </a:xfrm>
              <a:prstGeom prst="rect">
                <a:avLst/>
              </a:prstGeom>
              <a:solidFill>
                <a:srgbClr val="00CC00"/>
              </a:solidFill>
            </p:spPr>
            <p:txBody>
              <a:bodyPr wrap="none" rtlCol="0">
                <a:spAutoFit/>
              </a:bodyPr>
              <a:lstStyle/>
              <a:p>
                <a14:m>
                  <m:oMath xmlns:m="http://schemas.openxmlformats.org/officeDocument/2006/math">
                    <m:r>
                      <a:rPr lang="en-US" altLang="zh-CN" i="1" smtClean="0">
                        <a:latin typeface="Cambria Math" panose="02040503050406030204" pitchFamily="18" charset="0"/>
                      </a:rPr>
                      <m:t>∩</m:t>
                    </m:r>
                  </m:oMath>
                </a14:m>
                <a:r>
                  <a:rPr lang="en-US" altLang="zh-CN" dirty="0"/>
                  <a:t>G</a:t>
                </a:r>
                <a:endParaRPr lang="zh-CN" altLang="en-US" dirty="0"/>
              </a:p>
            </p:txBody>
          </p:sp>
        </mc:Choice>
        <mc:Fallback>
          <p:sp>
            <p:nvSpPr>
              <p:cNvPr id="16" name="文本框 15"/>
              <p:cNvSpPr txBox="1">
                <a:spLocks noRot="1" noChangeAspect="1" noMove="1" noResize="1" noEditPoints="1" noAdjustHandles="1" noChangeArrowheads="1" noChangeShapeType="1" noTextEdit="1"/>
              </p:cNvSpPr>
              <p:nvPr/>
            </p:nvSpPr>
            <p:spPr>
              <a:xfrm>
                <a:off x="7163409" y="5877272"/>
                <a:ext cx="487634" cy="369332"/>
              </a:xfrm>
              <a:prstGeom prst="rect">
                <a:avLst/>
              </a:prstGeom>
              <a:blipFill rotWithShape="1">
                <a:blip r:embed="rId5"/>
                <a:stretch>
                  <a:fillRect l="-125" t="-94" r="115"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899592" y="13734"/>
                <a:ext cx="387670" cy="369332"/>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oMath>
                  </m:oMathPara>
                </a14:m>
                <a:endParaRPr lang="zh-CN" altLang="en-US" dirty="0"/>
              </a:p>
            </p:txBody>
          </p:sp>
        </mc:Choice>
        <mc:Fallback>
          <p:sp>
            <p:nvSpPr>
              <p:cNvPr id="17" name="文本框 16"/>
              <p:cNvSpPr txBox="1">
                <a:spLocks noRot="1" noChangeAspect="1" noMove="1" noResize="1" noEditPoints="1" noAdjustHandles="1" noChangeArrowheads="1" noChangeShapeType="1" noTextEdit="1"/>
              </p:cNvSpPr>
              <p:nvPr/>
            </p:nvSpPr>
            <p:spPr>
              <a:xfrm>
                <a:off x="899592" y="13734"/>
                <a:ext cx="387670" cy="369332"/>
              </a:xfrm>
              <a:prstGeom prst="rect">
                <a:avLst/>
              </a:prstGeom>
              <a:blipFill rotWithShape="1">
                <a:blip r:embed="rId6"/>
                <a:stretch>
                  <a:fillRect l="-111" t="-108" r="30" b="44"/>
                </a:stretch>
              </a:blipFill>
            </p:spPr>
            <p:txBody>
              <a:bodyPr/>
              <a:lstStyle/>
              <a:p>
                <a:r>
                  <a:rPr lang="zh-CN" altLang="en-US">
                    <a:noFill/>
                  </a:rPr>
                  <a:t> </a:t>
                </a:r>
              </a:p>
            </p:txBody>
          </p:sp>
        </mc:Fallback>
      </mc:AlternateContent>
      <p:sp>
        <p:nvSpPr>
          <p:cNvPr id="18" name="文本框 17"/>
          <p:cNvSpPr txBox="1"/>
          <p:nvPr/>
        </p:nvSpPr>
        <p:spPr>
          <a:xfrm>
            <a:off x="928157" y="1194906"/>
            <a:ext cx="330540" cy="369332"/>
          </a:xfrm>
          <a:prstGeom prst="rect">
            <a:avLst/>
          </a:prstGeom>
          <a:solidFill>
            <a:srgbClr val="00CC00"/>
          </a:solidFill>
        </p:spPr>
        <p:txBody>
          <a:bodyPr wrap="none" rtlCol="0">
            <a:spAutoFit/>
          </a:bodyPr>
          <a:lstStyle/>
          <a:p>
            <a:r>
              <a:rPr lang="en-US" altLang="zh-CN" dirty="0"/>
              <a:t>G</a:t>
            </a:r>
            <a:endParaRPr lang="zh-CN" altLang="en-US" dirty="0"/>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517632" cy="5040560"/>
              </a:xfrm>
            </p:spPr>
            <p:txBody>
              <a:bodyPr/>
              <a:lstStyle/>
              <a:p>
                <a:r>
                  <a:rPr lang="en-US" altLang="zh-CN" dirty="0"/>
                  <a:t>Sample applications: </a:t>
                </a:r>
                <a:r>
                  <a:rPr lang="en-US" altLang="zh-CN" dirty="0">
                    <a:solidFill>
                      <a:srgbClr val="0066FF"/>
                    </a:solidFill>
                  </a:rPr>
                  <a:t>opening by reconstructions</a:t>
                </a:r>
                <a:endParaRPr lang="en-US" altLang="zh-CN" dirty="0">
                  <a:solidFill>
                    <a:srgbClr val="0066FF"/>
                  </a:solidFill>
                </a:endParaRPr>
              </a:p>
              <a:p>
                <a:pPr lvl="1"/>
                <a:r>
                  <a:rPr lang="en-US" altLang="zh-CN" dirty="0"/>
                  <a:t>The opening by reconstruction of size </a:t>
                </a:r>
                <a14:m>
                  <m:oMath xmlns:m="http://schemas.openxmlformats.org/officeDocument/2006/math">
                    <m:r>
                      <a:rPr lang="en-US" altLang="zh-CN" i="1" dirty="0">
                        <a:latin typeface="Cambria Math" panose="02040503050406030204" pitchFamily="18" charset="0"/>
                      </a:rPr>
                      <m:t>𝑛</m:t>
                    </m:r>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𝑂</m:t>
                          </m:r>
                        </m:e>
                        <m:sub>
                          <m:r>
                            <a:rPr lang="en-US" altLang="zh-CN" i="1">
                              <a:latin typeface="Cambria Math" panose="02040503050406030204" pitchFamily="18" charset="0"/>
                            </a:rPr>
                            <m:t>𝑅</m:t>
                          </m:r>
                        </m:sub>
                        <m:sup>
                          <m:d>
                            <m:dPr>
                              <m:ctrlPr>
                                <a:rPr lang="en-US" altLang="zh-CN" i="1">
                                  <a:latin typeface="Cambria Math" panose="02040503050406030204" pitchFamily="18" charset="0"/>
                                </a:rPr>
                              </m:ctrlPr>
                            </m:dPr>
                            <m:e>
                              <m:r>
                                <a:rPr lang="en-US" altLang="zh-CN" i="1">
                                  <a:latin typeface="Cambria Math" panose="02040503050406030204" pitchFamily="18" charset="0"/>
                                </a:rPr>
                                <m:t>𝑛</m:t>
                              </m:r>
                            </m:e>
                          </m:d>
                        </m:sup>
                      </m:sSubSup>
                      <m:d>
                        <m:dPr>
                          <m:ctrlPr>
                            <a:rPr lang="en-US" altLang="zh-CN" i="1">
                              <a:latin typeface="Cambria Math" panose="02040503050406030204" pitchFamily="18" charset="0"/>
                            </a:rPr>
                          </m:ctrlPr>
                        </m:dPr>
                        <m:e>
                          <m:r>
                            <a:rPr lang="en-US" altLang="zh-CN" i="1">
                              <a:latin typeface="Cambria Math" panose="02040503050406030204" pitchFamily="18" charset="0"/>
                            </a:rPr>
                            <m:t>𝐹</m:t>
                          </m:r>
                        </m:e>
                      </m:d>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𝑅</m:t>
                          </m:r>
                        </m:e>
                        <m:sub>
                          <m:r>
                            <a:rPr lang="en-US" altLang="zh-CN" i="1">
                              <a:latin typeface="Cambria Math" panose="02040503050406030204" pitchFamily="18" charset="0"/>
                            </a:rPr>
                            <m:t>𝐹</m:t>
                          </m:r>
                        </m:sub>
                        <m:sup>
                          <m:r>
                            <a:rPr lang="en-US" altLang="zh-CN" i="1">
                              <a:latin typeface="Cambria Math" panose="02040503050406030204" pitchFamily="18" charset="0"/>
                            </a:rPr>
                            <m:t>𝐷</m:t>
                          </m:r>
                        </m:sup>
                      </m:sSubSup>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𝑛𝐵</m:t>
                              </m:r>
                            </m:e>
                          </m:d>
                        </m:e>
                      </m:d>
                    </m:oMath>
                  </m:oMathPara>
                </a14:m>
                <a:endParaRPr lang="en-US" altLang="zh-CN" dirty="0"/>
              </a:p>
              <a:p>
                <a:pPr marL="457200" lvl="1" indent="0">
                  <a:buNone/>
                </a:pPr>
                <a:r>
                  <a:rPr lang="en-US" altLang="zh-CN" dirty="0"/>
                  <a:t>where </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𝐹</m:t>
                        </m:r>
                        <m:r>
                          <a:rPr lang="en-US" altLang="zh-CN" i="1">
                            <a:latin typeface="Cambria Math" panose="02040503050406030204" pitchFamily="18" charset="0"/>
                          </a:rPr>
                          <m:t>⊖</m:t>
                        </m:r>
                        <m:r>
                          <a:rPr lang="en-US" altLang="zh-CN" i="1">
                            <a:latin typeface="Cambria Math" panose="02040503050406030204" pitchFamily="18" charset="0"/>
                          </a:rPr>
                          <m:t>𝑛𝐵</m:t>
                        </m:r>
                      </m:e>
                    </m:d>
                  </m:oMath>
                </a14:m>
                <a:r>
                  <a:rPr lang="en-US" altLang="zh-CN" dirty="0"/>
                  <a:t> indicates </a:t>
                </a:r>
                <a14:m>
                  <m:oMath xmlns:m="http://schemas.openxmlformats.org/officeDocument/2006/math">
                    <m:r>
                      <a:rPr lang="en-US" altLang="zh-CN" i="1">
                        <a:latin typeface="Cambria Math" panose="02040503050406030204" pitchFamily="18" charset="0"/>
                      </a:rPr>
                      <m:t>𝑛</m:t>
                    </m:r>
                  </m:oMath>
                </a14:m>
                <a:r>
                  <a:rPr lang="en-US" altLang="zh-CN" dirty="0"/>
                  <a:t> erosions of </a:t>
                </a:r>
                <a14:m>
                  <m:oMath xmlns:m="http://schemas.openxmlformats.org/officeDocument/2006/math">
                    <m:r>
                      <a:rPr lang="en-US" altLang="zh-CN" i="1">
                        <a:latin typeface="Cambria Math" panose="02040503050406030204" pitchFamily="18" charset="0"/>
                      </a:rPr>
                      <m:t>𝐹</m:t>
                    </m:r>
                  </m:oMath>
                </a14:m>
                <a:r>
                  <a:rPr lang="en-US" altLang="zh-CN" dirty="0"/>
                  <a:t> by </a:t>
                </a:r>
                <a14:m>
                  <m:oMath xmlns:m="http://schemas.openxmlformats.org/officeDocument/2006/math">
                    <m:r>
                      <a:rPr lang="en-US" altLang="zh-CN" i="1" dirty="0">
                        <a:latin typeface="Cambria Math" panose="02040503050406030204" pitchFamily="18" charset="0"/>
                      </a:rPr>
                      <m:t>𝐵</m:t>
                    </m:r>
                  </m:oMath>
                </a14:m>
                <a:r>
                  <a:rPr lang="en-US" altLang="zh-CN" dirty="0"/>
                  <a:t>.</a:t>
                </a:r>
                <a:endParaRPr lang="en-US" altLang="zh-CN" dirty="0"/>
              </a:p>
              <a:p>
                <a:pPr lvl="1"/>
                <a:r>
                  <a:rPr lang="zh-CN" altLang="en-US" dirty="0"/>
                  <a:t>开操作中，腐蚀能够去除小的物体，随后的膨胀试图恢复遗留物体的形状，但恢复效果依赖于物体形状和结构元的相似程度。</a:t>
                </a:r>
                <a:endParaRPr lang="en-US" altLang="zh-CN" dirty="0"/>
              </a:p>
              <a:p>
                <a:pPr lvl="1"/>
                <a:endParaRPr lang="en-US" altLang="zh-CN" dirty="0">
                  <a:solidFill>
                    <a:srgbClr val="0066FF"/>
                  </a:solidFill>
                </a:endParaRPr>
              </a:p>
              <a:p>
                <a:pPr marL="457200" lvl="1" indent="0">
                  <a:buNone/>
                </a:pP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517632" cy="5040560"/>
              </a:xfrm>
              <a:blipFill rotWithShape="1">
                <a:blip r:embed="rId1"/>
                <a:stretch>
                  <a:fillRect l="-2" t="-11" r="7" b="9"/>
                </a:stretch>
              </a:blipFill>
            </p:spPr>
            <p:txBody>
              <a:bodyPr/>
              <a:lstStyle/>
              <a:p>
                <a:r>
                  <a:rPr lang="zh-CN" altLang="en-US">
                    <a:noFill/>
                  </a:rPr>
                  <a:t> </a:t>
                </a:r>
              </a:p>
            </p:txBody>
          </p:sp>
        </mc:Fallback>
      </mc:AlternateContent>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altLang="zh-CN" sz="3200"/>
              <a:t>1.</a:t>
            </a:r>
            <a:r>
              <a:rPr lang="zh-CN" altLang="en-US" sz="3200"/>
              <a:t>预备知识</a:t>
            </a:r>
            <a:endParaRPr lang="en-US" altLang="zh-CN" sz="3200" dirty="0"/>
          </a:p>
        </p:txBody>
      </p:sp>
      <p:pic>
        <p:nvPicPr>
          <p:cNvPr id="15053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825" y="1617663"/>
            <a:ext cx="5970588"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0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4750" y="1689100"/>
            <a:ext cx="2547938" cy="237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625" y="1331913"/>
            <a:ext cx="8316913" cy="389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5235575"/>
            <a:ext cx="7094538" cy="150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7094" name="Rectangle 6"/>
          <p:cNvSpPr>
            <a:spLocks noChangeArrowheads="1"/>
          </p:cNvSpPr>
          <p:nvPr/>
        </p:nvSpPr>
        <p:spPr bwMode="auto">
          <a:xfrm>
            <a:off x="4616450" y="1306513"/>
            <a:ext cx="4121150"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7095" name="Rectangle 7"/>
          <p:cNvSpPr>
            <a:spLocks noChangeArrowheads="1"/>
          </p:cNvSpPr>
          <p:nvPr/>
        </p:nvSpPr>
        <p:spPr bwMode="auto">
          <a:xfrm>
            <a:off x="434975" y="3279775"/>
            <a:ext cx="4151313" cy="19446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 name="文本框 1"/>
          <p:cNvSpPr txBox="1"/>
          <p:nvPr/>
        </p:nvSpPr>
        <p:spPr>
          <a:xfrm>
            <a:off x="5580112" y="908720"/>
            <a:ext cx="1107996" cy="369332"/>
          </a:xfrm>
          <a:prstGeom prst="rect">
            <a:avLst/>
          </a:prstGeom>
          <a:noFill/>
        </p:spPr>
        <p:txBody>
          <a:bodyPr wrap="none" rtlCol="0">
            <a:spAutoFit/>
          </a:bodyPr>
          <a:lstStyle/>
          <a:p>
            <a:r>
              <a:rPr lang="zh-CN" altLang="en-US" dirty="0"/>
              <a:t>腐蚀一次</a:t>
            </a:r>
            <a:endParaRPr lang="zh-CN" altLang="en-US" dirty="0"/>
          </a:p>
        </p:txBody>
      </p:sp>
      <p:sp>
        <p:nvSpPr>
          <p:cNvPr id="8" name="文本框 7"/>
          <p:cNvSpPr txBox="1"/>
          <p:nvPr/>
        </p:nvSpPr>
        <p:spPr>
          <a:xfrm>
            <a:off x="1956633" y="5309389"/>
            <a:ext cx="1338828" cy="369332"/>
          </a:xfrm>
          <a:prstGeom prst="rect">
            <a:avLst/>
          </a:prstGeom>
          <a:noFill/>
        </p:spPr>
        <p:txBody>
          <a:bodyPr wrap="none" rtlCol="0">
            <a:spAutoFit/>
          </a:bodyPr>
          <a:lstStyle/>
          <a:p>
            <a:r>
              <a:rPr lang="zh-CN" altLang="en-US" dirty="0"/>
              <a:t>开操作结果</a:t>
            </a:r>
            <a:endParaRPr lang="zh-CN" altLang="en-US" dirty="0"/>
          </a:p>
        </p:txBody>
      </p:sp>
      <p:sp>
        <p:nvSpPr>
          <p:cNvPr id="9" name="文本框 8"/>
          <p:cNvSpPr txBox="1"/>
          <p:nvPr/>
        </p:nvSpPr>
        <p:spPr>
          <a:xfrm>
            <a:off x="6007611" y="5256213"/>
            <a:ext cx="1338828" cy="369332"/>
          </a:xfrm>
          <a:prstGeom prst="rect">
            <a:avLst/>
          </a:prstGeom>
          <a:noFill/>
        </p:spPr>
        <p:txBody>
          <a:bodyPr wrap="none" rtlCol="0">
            <a:spAutoFit/>
          </a:bodyPr>
          <a:lstStyle/>
          <a:p>
            <a:r>
              <a:rPr lang="zh-CN" altLang="en-US" dirty="0"/>
              <a:t>重建开操作</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17094"/>
                                        </p:tgtEl>
                                      </p:cBhvr>
                                    </p:animEffect>
                                    <p:set>
                                      <p:cBhvr>
                                        <p:cTn id="7" dur="1" fill="hold">
                                          <p:stCondLst>
                                            <p:cond delay="499"/>
                                          </p:stCondLst>
                                        </p:cTn>
                                        <p:tgtEl>
                                          <p:spTgt spid="2170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0" nodeType="clickEffect">
                                  <p:stCondLst>
                                    <p:cond delay="0"/>
                                  </p:stCondLst>
                                  <p:childTnLst>
                                    <p:animEffect transition="out" filter="diamond(in)">
                                      <p:cBhvr>
                                        <p:cTn id="11" dur="2000"/>
                                        <p:tgtEl>
                                          <p:spTgt spid="217095"/>
                                        </p:tgtEl>
                                      </p:cBhvr>
                                    </p:animEffect>
                                    <p:set>
                                      <p:cBhvr>
                                        <p:cTn id="12" dur="1" fill="hold">
                                          <p:stCondLst>
                                            <p:cond delay="1999"/>
                                          </p:stCondLst>
                                        </p:cTn>
                                        <p:tgtEl>
                                          <p:spTgt spid="2170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4" grpId="0" animBg="1"/>
      <p:bldP spid="21709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517632" cy="5040560"/>
              </a:xfrm>
            </p:spPr>
            <p:txBody>
              <a:bodyPr/>
              <a:lstStyle/>
              <a:p>
                <a:r>
                  <a:rPr lang="en-US" altLang="zh-CN" dirty="0"/>
                  <a:t>Sample applications: </a:t>
                </a:r>
                <a:r>
                  <a:rPr lang="en-US" altLang="zh-CN" dirty="0">
                    <a:solidFill>
                      <a:srgbClr val="0066FF"/>
                    </a:solidFill>
                  </a:rPr>
                  <a:t>Filling holes</a:t>
                </a:r>
                <a:r>
                  <a:rPr lang="zh-CN" altLang="en-US" dirty="0">
                    <a:solidFill>
                      <a:srgbClr val="0066FF"/>
                    </a:solidFill>
                  </a:rPr>
                  <a:t>（填充空洞）</a:t>
                </a:r>
                <a:endParaRPr lang="en-US" altLang="zh-CN" dirty="0">
                  <a:solidFill>
                    <a:srgbClr val="0066FF"/>
                  </a:solidFill>
                </a:endParaRPr>
              </a:p>
              <a:p>
                <a:pPr lvl="1"/>
                <a14:m>
                  <m:oMath xmlns:m="http://schemas.openxmlformats.org/officeDocument/2006/math">
                    <m:r>
                      <a:rPr lang="en-US" altLang="zh-CN" b="0" i="1" smtClean="0">
                        <a:solidFill>
                          <a:srgbClr val="0066FF"/>
                        </a:solidFill>
                        <a:latin typeface="Cambria Math" panose="02040503050406030204" pitchFamily="18" charset="0"/>
                      </a:rPr>
                      <m:t>𝐼</m:t>
                    </m:r>
                    <m:d>
                      <m:dPr>
                        <m:ctrlPr>
                          <a:rPr lang="en-US" altLang="zh-CN" b="0" i="1" smtClean="0">
                            <a:solidFill>
                              <a:srgbClr val="0066FF"/>
                            </a:solidFill>
                            <a:latin typeface="Cambria Math" panose="02040503050406030204" pitchFamily="18" charset="0"/>
                          </a:rPr>
                        </m:ctrlPr>
                      </m:dPr>
                      <m:e>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rPr>
                          <m:t>,</m:t>
                        </m:r>
                        <m:r>
                          <a:rPr lang="en-US" altLang="zh-CN" b="0" i="1" smtClean="0">
                            <a:solidFill>
                              <a:srgbClr val="0066FF"/>
                            </a:solidFill>
                            <a:latin typeface="Cambria Math" panose="02040503050406030204" pitchFamily="18" charset="0"/>
                          </a:rPr>
                          <m:t>𝑦</m:t>
                        </m:r>
                      </m:e>
                    </m:d>
                  </m:oMath>
                </a14:m>
                <a:r>
                  <a:rPr lang="en-US" altLang="zh-CN" dirty="0"/>
                  <a:t> : a binary image</a:t>
                </a:r>
                <a:endParaRPr lang="en-US" altLang="zh-CN" dirty="0"/>
              </a:p>
              <a:p>
                <a:pPr lvl="1"/>
                <a14:m>
                  <m:oMath xmlns:m="http://schemas.openxmlformats.org/officeDocument/2006/math">
                    <m:r>
                      <a:rPr lang="en-US" altLang="zh-CN" b="0" i="1" smtClean="0">
                        <a:solidFill>
                          <a:srgbClr val="0066FF"/>
                        </a:solidFill>
                        <a:latin typeface="Cambria Math" panose="02040503050406030204" pitchFamily="18" charset="0"/>
                      </a:rPr>
                      <m:t>𝐹</m:t>
                    </m:r>
                  </m:oMath>
                </a14:m>
                <a:r>
                  <a:rPr lang="en-US" altLang="zh-CN" dirty="0"/>
                  <a:t>: a marker image that is 0 everywhere, except at the image border, where it is set to </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𝐼</m:t>
                    </m:r>
                  </m:oMath>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e>
                                <m:r>
                                  <m:rPr>
                                    <m:nor/>
                                  </m:rPr>
                                  <a:rPr lang="en-US" altLang="zh-CN" b="0" i="0" smtClean="0">
                                    <a:latin typeface="Cambria Math" panose="02040503050406030204" pitchFamily="18" charset="0"/>
                                  </a:rPr>
                                  <m:t>if</m:t>
                                </m:r>
                                <m:r>
                                  <a:rPr lang="en-US" altLang="zh-CN" b="0" i="1" smtClean="0">
                                    <a:latin typeface="Cambria Math" panose="02040503050406030204" pitchFamily="18" charset="0"/>
                                  </a:rPr>
                                  <m:t> </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 </m:t>
                                </m:r>
                                <m:r>
                                  <m:rPr>
                                    <m:nor/>
                                  </m:rPr>
                                  <a:rPr lang="en-US" altLang="zh-CN" b="0" i="0" smtClean="0">
                                    <a:latin typeface="Cambria Math" panose="02040503050406030204" pitchFamily="18" charset="0"/>
                                  </a:rPr>
                                  <m:t>is</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on</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the</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border</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of</m:t>
                                </m:r>
                                <m:r>
                                  <m:rPr>
                                    <m:nor/>
                                  </m:rPr>
                                  <a:rPr lang="en-US" altLang="zh-CN" b="0" i="0" smtClean="0">
                                    <a:latin typeface="Cambria Math" panose="02040503050406030204" pitchFamily="18" charset="0"/>
                                  </a:rPr>
                                  <m:t> </m:t>
                                </m:r>
                                <m:r>
                                  <a:rPr lang="en-US" altLang="zh-CN" b="0" i="1" smtClean="0">
                                    <a:latin typeface="Cambria Math" panose="02040503050406030204" pitchFamily="18" charset="0"/>
                                  </a:rPr>
                                  <m:t>𝐼</m:t>
                                </m:r>
                              </m:e>
                            </m:mr>
                            <m:mr>
                              <m:e>
                                <m:r>
                                  <a:rPr lang="en-US" altLang="zh-CN" b="0" i="1" smtClean="0">
                                    <a:latin typeface="Cambria Math" panose="02040503050406030204" pitchFamily="18" charset="0"/>
                                  </a:rPr>
                                  <m:t>0</m:t>
                                </m:r>
                              </m:e>
                              <m:e>
                                <m:r>
                                  <m:rPr>
                                    <m:nor/>
                                  </m:rPr>
                                  <a:rPr lang="en-US" altLang="zh-CN" b="0" i="0" smtClean="0">
                                    <a:latin typeface="Cambria Math" panose="02040503050406030204" pitchFamily="18" charset="0"/>
                                  </a:rPr>
                                  <m:t>otherwise</m:t>
                                </m:r>
                              </m:e>
                            </m:mr>
                          </m:m>
                        </m:e>
                      </m:d>
                    </m:oMath>
                  </m:oMathPara>
                </a14:m>
                <a:endParaRPr lang="en-US" altLang="zh-CN" dirty="0"/>
              </a:p>
              <a:p>
                <a:pPr marL="457200" lvl="1" indent="0">
                  <a:buNone/>
                </a:pPr>
                <a:r>
                  <a:rPr lang="en-US" altLang="zh-CN" dirty="0"/>
                  <a:t>then </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𝐼</m:t>
                                      </m:r>
                                    </m:e>
                                    <m:sup>
                                      <m:r>
                                        <a:rPr lang="en-US" altLang="zh-CN" b="0" i="1" smtClean="0">
                                          <a:latin typeface="Cambria Math" panose="02040503050406030204" pitchFamily="18" charset="0"/>
                                        </a:rPr>
                                        <m:t>𝑐</m:t>
                                      </m:r>
                                    </m:sup>
                                  </m:sSup>
                                </m:sub>
                                <m:sup>
                                  <m:r>
                                    <a:rPr lang="en-US" altLang="zh-CN" b="0" i="1" smtClean="0">
                                      <a:latin typeface="Cambria Math" panose="02040503050406030204" pitchFamily="18" charset="0"/>
                                    </a:rPr>
                                    <m:t>𝐷</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e>
                          </m:d>
                        </m:e>
                        <m:sup>
                          <m:r>
                            <a:rPr lang="en-US" altLang="zh-CN" b="0" i="1" smtClean="0">
                              <a:latin typeface="Cambria Math" panose="02040503050406030204" pitchFamily="18" charset="0"/>
                            </a:rPr>
                            <m:t>𝑐</m:t>
                          </m:r>
                        </m:sup>
                      </m:sSup>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517632" cy="5040560"/>
              </a:xfrm>
              <a:blipFill rotWithShape="1">
                <a:blip r:embed="rId1"/>
                <a:stretch>
                  <a:fillRect l="-2" t="-11" r="-858" b="9"/>
                </a:stretch>
              </a:blipFill>
            </p:spPr>
            <p:txBody>
              <a:bodyPr/>
              <a:lstStyle/>
              <a:p>
                <a:r>
                  <a:rPr lang="zh-CN" altLang="en-US">
                    <a:noFill/>
                  </a:rPr>
                  <a:t> </a:t>
                </a:r>
              </a:p>
            </p:txBody>
          </p:sp>
        </mc:Fallback>
      </mc:AlternateContent>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7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963" y="1858963"/>
            <a:ext cx="8499475" cy="203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300538"/>
            <a:ext cx="2179638"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2" name="Rectangle 6"/>
          <p:cNvSpPr>
            <a:spLocks noChangeArrowheads="1"/>
          </p:cNvSpPr>
          <p:nvPr/>
        </p:nvSpPr>
        <p:spPr bwMode="auto">
          <a:xfrm>
            <a:off x="2771775" y="1873250"/>
            <a:ext cx="1192213" cy="173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9143" name="Rectangle 7"/>
          <p:cNvSpPr>
            <a:spLocks noChangeArrowheads="1"/>
          </p:cNvSpPr>
          <p:nvPr/>
        </p:nvSpPr>
        <p:spPr bwMode="auto">
          <a:xfrm>
            <a:off x="3981450" y="1882775"/>
            <a:ext cx="1192213" cy="173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aphicFrame>
        <p:nvGraphicFramePr>
          <p:cNvPr id="75784" name="Object 8"/>
          <p:cNvGraphicFramePr>
            <a:graphicFrameLocks noChangeAspect="1"/>
          </p:cNvGraphicFramePr>
          <p:nvPr/>
        </p:nvGraphicFramePr>
        <p:xfrm>
          <a:off x="1162050" y="4425950"/>
          <a:ext cx="2103438" cy="482600"/>
        </p:xfrm>
        <a:graphic>
          <a:graphicData uri="http://schemas.openxmlformats.org/presentationml/2006/ole">
            <mc:AlternateContent xmlns:mc="http://schemas.openxmlformats.org/markup-compatibility/2006">
              <mc:Choice xmlns:v="urn:schemas-microsoft-com:vml" Requires="v">
                <p:oleObj spid="_x0000_s6281" name="Equation" r:id="rId3" imgW="774065" imgH="177800" progId="Equation.DSMT4">
                  <p:embed/>
                </p:oleObj>
              </mc:Choice>
              <mc:Fallback>
                <p:oleObj name="Equation" r:id="rId3" imgW="774065" imgH="177800" progId="Equation.DSMT4">
                  <p:embed/>
                  <p:pic>
                    <p:nvPicPr>
                      <p:cNvPr id="0" name="图片 62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0" y="4425950"/>
                        <a:ext cx="2103438"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9145" name="Rectangle 9"/>
          <p:cNvSpPr>
            <a:spLocks noChangeArrowheads="1"/>
          </p:cNvSpPr>
          <p:nvPr/>
        </p:nvSpPr>
        <p:spPr bwMode="auto">
          <a:xfrm>
            <a:off x="5194300" y="1874838"/>
            <a:ext cx="1192213" cy="173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9146" name="Rectangle 10"/>
          <p:cNvSpPr>
            <a:spLocks noChangeArrowheads="1"/>
          </p:cNvSpPr>
          <p:nvPr/>
        </p:nvSpPr>
        <p:spPr bwMode="auto">
          <a:xfrm>
            <a:off x="6405563" y="1854200"/>
            <a:ext cx="1192212" cy="173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9147" name="Rectangle 11"/>
          <p:cNvSpPr>
            <a:spLocks noChangeArrowheads="1"/>
          </p:cNvSpPr>
          <p:nvPr/>
        </p:nvSpPr>
        <p:spPr bwMode="auto">
          <a:xfrm>
            <a:off x="7616825" y="1890713"/>
            <a:ext cx="1192213" cy="17399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19142"/>
                                        </p:tgtEl>
                                      </p:cBhvr>
                                    </p:animEffect>
                                    <p:set>
                                      <p:cBhvr>
                                        <p:cTn id="7" dur="1" fill="hold">
                                          <p:stCondLst>
                                            <p:cond delay="499"/>
                                          </p:stCondLst>
                                        </p:cTn>
                                        <p:tgtEl>
                                          <p:spTgt spid="21914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grpId="0" nodeType="clickEffect">
                                  <p:stCondLst>
                                    <p:cond delay="0"/>
                                  </p:stCondLst>
                                  <p:childTnLst>
                                    <p:animEffect transition="out" filter="checkerboard(across)">
                                      <p:cBhvr>
                                        <p:cTn id="11" dur="500"/>
                                        <p:tgtEl>
                                          <p:spTgt spid="219143"/>
                                        </p:tgtEl>
                                      </p:cBhvr>
                                    </p:animEffect>
                                    <p:set>
                                      <p:cBhvr>
                                        <p:cTn id="12" dur="1" fill="hold">
                                          <p:stCondLst>
                                            <p:cond delay="499"/>
                                          </p:stCondLst>
                                        </p:cTn>
                                        <p:tgtEl>
                                          <p:spTgt spid="2191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19145"/>
                                        </p:tgtEl>
                                      </p:cBhvr>
                                    </p:animEffect>
                                    <p:set>
                                      <p:cBhvr>
                                        <p:cTn id="17" dur="1" fill="hold">
                                          <p:stCondLst>
                                            <p:cond delay="499"/>
                                          </p:stCondLst>
                                        </p:cTn>
                                        <p:tgtEl>
                                          <p:spTgt spid="21914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4" presetClass="exit" presetSubtype="0" fill="hold" grpId="0" nodeType="clickEffect">
                                  <p:stCondLst>
                                    <p:cond delay="0"/>
                                  </p:stCondLst>
                                  <p:childTnLst>
                                    <p:anim to="" calcmode="lin" valueType="num">
                                      <p:cBhvr>
                                        <p:cTn id="21" dur="1"/>
                                        <p:tgtEl>
                                          <p:spTgt spid="219146"/>
                                        </p:tgtEl>
                                      </p:cBhvr>
                                    </p:anim>
                                    <p:set>
                                      <p:cBhvr>
                                        <p:cTn id="22" dur="1" fill="hold">
                                          <p:stCondLst>
                                            <p:cond delay="0"/>
                                          </p:stCondLst>
                                        </p:cTn>
                                        <p:tgtEl>
                                          <p:spTgt spid="21914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4" presetClass="exit" presetSubtype="0" fill="hold" grpId="0" nodeType="clickEffect">
                                  <p:stCondLst>
                                    <p:cond delay="0"/>
                                  </p:stCondLst>
                                  <p:childTnLst>
                                    <p:anim to="" calcmode="lin" valueType="num">
                                      <p:cBhvr>
                                        <p:cTn id="26" dur="1"/>
                                        <p:tgtEl>
                                          <p:spTgt spid="219147"/>
                                        </p:tgtEl>
                                      </p:cBhvr>
                                    </p:anim>
                                    <p:set>
                                      <p:cBhvr>
                                        <p:cTn id="27" dur="1" fill="hold">
                                          <p:stCondLst>
                                            <p:cond delay="0"/>
                                          </p:stCondLst>
                                        </p:cTn>
                                        <p:tgtEl>
                                          <p:spTgt spid="219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2" grpId="0" animBg="1"/>
      <p:bldP spid="219143" grpId="0" animBg="1"/>
      <p:bldP spid="219145" grpId="0" animBg="1"/>
      <p:bldP spid="219146" grpId="0" animBg="1"/>
      <p:bldP spid="219147"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138" y="1779588"/>
            <a:ext cx="7367587" cy="340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7950" y="1784350"/>
            <a:ext cx="1330325" cy="229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6806" name="Object 6"/>
          <p:cNvGraphicFramePr>
            <a:graphicFrameLocks noChangeAspect="1"/>
          </p:cNvGraphicFramePr>
          <p:nvPr/>
        </p:nvGraphicFramePr>
        <p:xfrm>
          <a:off x="2935288" y="5273675"/>
          <a:ext cx="2609850" cy="825500"/>
        </p:xfrm>
        <a:graphic>
          <a:graphicData uri="http://schemas.openxmlformats.org/presentationml/2006/ole">
            <mc:AlternateContent xmlns:mc="http://schemas.openxmlformats.org/markup-compatibility/2006">
              <mc:Choice xmlns:v="urn:schemas-microsoft-com:vml" Requires="v">
                <p:oleObj spid="_x0000_s7305" name="Equation" r:id="rId3" imgW="1002665" imgH="317500" progId="Equation.DSMT4">
                  <p:embed/>
                </p:oleObj>
              </mc:Choice>
              <mc:Fallback>
                <p:oleObj name="Equation" r:id="rId3" imgW="1002665" imgH="317500" progId="Equation.DSMT4">
                  <p:embed/>
                  <p:pic>
                    <p:nvPicPr>
                      <p:cNvPr id="0" name="图片 73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5273675"/>
                        <a:ext cx="2609850"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8568952" cy="836712"/>
          </a:xfrm>
        </p:spPr>
        <p:txBody>
          <a:bodyPr>
            <a:normAutofit fontScale="90000"/>
          </a:bodyPr>
          <a:lstStyle/>
          <a:p>
            <a:r>
              <a:rPr lang="en-US" altLang="zh-CN" dirty="0"/>
              <a:t>Some Basic Morphological Algorithms </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517632" cy="5040560"/>
              </a:xfrm>
            </p:spPr>
            <p:txBody>
              <a:bodyPr>
                <a:normAutofit fontScale="92500" lnSpcReduction="10000"/>
              </a:bodyPr>
              <a:lstStyle/>
              <a:p>
                <a:r>
                  <a:rPr lang="en-US" altLang="zh-CN" dirty="0"/>
                  <a:t>Sample applications: </a:t>
                </a:r>
                <a:r>
                  <a:rPr lang="en-US" altLang="zh-CN" dirty="0">
                    <a:solidFill>
                      <a:srgbClr val="0066FF"/>
                    </a:solidFill>
                  </a:rPr>
                  <a:t>Border clearing</a:t>
                </a:r>
                <a:r>
                  <a:rPr lang="zh-CN" altLang="en-US" dirty="0">
                    <a:solidFill>
                      <a:srgbClr val="0066FF"/>
                    </a:solidFill>
                  </a:rPr>
                  <a:t>（边界清除）</a:t>
                </a:r>
                <a:endParaRPr lang="en-US" altLang="zh-CN" dirty="0">
                  <a:solidFill>
                    <a:srgbClr val="0066FF"/>
                  </a:solidFill>
                </a:endParaRPr>
              </a:p>
              <a:p>
                <a:pPr lvl="1"/>
                <a:r>
                  <a:rPr lang="en-US" altLang="zh-CN" dirty="0"/>
                  <a:t>It can be used to screen images so that only complete objects remain for further processing;</a:t>
                </a:r>
                <a:endParaRPr lang="en-US" altLang="zh-CN" dirty="0"/>
              </a:p>
              <a:p>
                <a:pPr lvl="1"/>
                <a:r>
                  <a:rPr lang="en-US" altLang="zh-CN" dirty="0"/>
                  <a:t>It can be used as a signal that partial objects are present in the field of view</a:t>
                </a:r>
                <a:endParaRPr lang="en-US" altLang="zh-CN" dirty="0"/>
              </a:p>
              <a:p>
                <a:pPr lvl="1"/>
                <a:r>
                  <a:rPr lang="en-US" altLang="zh-CN" dirty="0"/>
                  <a:t>The original image is used as the mask and the following marker image:</a:t>
                </a:r>
                <a:endParaRPr lang="en-US" altLang="zh-CN" dirty="0"/>
              </a:p>
              <a:p>
                <a:pPr marL="457200" lvl="1" indent="0">
                  <a:spcAft>
                    <a:spcPts val="1800"/>
                  </a:spcAft>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m>
                            <m:mPr>
                              <m:mcs>
                                <m:mc>
                                  <m:mcPr>
                                    <m:count m:val="2"/>
                                    <m:mcJc m:val="center"/>
                                  </m:mcPr>
                                </m:mc>
                              </m:mcs>
                              <m:ctrlPr>
                                <a:rPr lang="en-US" altLang="zh-CN" i="1">
                                  <a:latin typeface="Cambria Math" panose="02040503050406030204" pitchFamily="18" charset="0"/>
                                </a:rPr>
                              </m:ctrlPr>
                            </m:mPr>
                            <m:mr>
                              <m:e>
                                <m:r>
                                  <a:rPr lang="en-US" altLang="zh-CN" i="1">
                                    <a:latin typeface="Cambria Math" panose="02040503050406030204" pitchFamily="18" charset="0"/>
                                  </a:rPr>
                                  <m:t>𝐼</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e>
                                <m:r>
                                  <m:rPr>
                                    <m:nor/>
                                  </m:rPr>
                                  <a:rPr lang="en-US" altLang="zh-CN">
                                    <a:latin typeface="Cambria Math" panose="02040503050406030204" pitchFamily="18" charset="0"/>
                                  </a:rPr>
                                  <m:t>if</m:t>
                                </m:r>
                                <m:r>
                                  <a:rPr lang="en-US" altLang="zh-CN" i="1">
                                    <a:latin typeface="Cambria Math" panose="02040503050406030204" pitchFamily="18" charset="0"/>
                                  </a:rPr>
                                  <m:t> </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i="1">
                                    <a:latin typeface="Cambria Math" panose="02040503050406030204" pitchFamily="18" charset="0"/>
                                  </a:rPr>
                                  <m:t> </m:t>
                                </m:r>
                                <m:r>
                                  <m:rPr>
                                    <m:nor/>
                                  </m:rPr>
                                  <a:rPr lang="en-US" altLang="zh-CN">
                                    <a:latin typeface="Cambria Math" panose="02040503050406030204" pitchFamily="18" charset="0"/>
                                  </a:rPr>
                                  <m:t>is</m:t>
                                </m:r>
                                <m:r>
                                  <m:rPr>
                                    <m:nor/>
                                  </m:rPr>
                                  <a:rPr lang="en-US" altLang="zh-CN">
                                    <a:latin typeface="Cambria Math" panose="02040503050406030204" pitchFamily="18" charset="0"/>
                                  </a:rPr>
                                  <m:t> </m:t>
                                </m:r>
                                <m:r>
                                  <m:rPr>
                                    <m:nor/>
                                  </m:rPr>
                                  <a:rPr lang="en-US" altLang="zh-CN">
                                    <a:latin typeface="Cambria Math" panose="02040503050406030204" pitchFamily="18" charset="0"/>
                                  </a:rPr>
                                  <m:t>on</m:t>
                                </m:r>
                                <m:r>
                                  <m:rPr>
                                    <m:nor/>
                                  </m:rPr>
                                  <a:rPr lang="en-US" altLang="zh-CN">
                                    <a:latin typeface="Cambria Math" panose="02040503050406030204" pitchFamily="18" charset="0"/>
                                  </a:rPr>
                                  <m:t> </m:t>
                                </m:r>
                                <m:r>
                                  <m:rPr>
                                    <m:nor/>
                                  </m:rPr>
                                  <a:rPr lang="en-US" altLang="zh-CN">
                                    <a:latin typeface="Cambria Math" panose="02040503050406030204" pitchFamily="18" charset="0"/>
                                  </a:rPr>
                                  <m:t>the</m:t>
                                </m:r>
                                <m:r>
                                  <m:rPr>
                                    <m:nor/>
                                  </m:rPr>
                                  <a:rPr lang="en-US" altLang="zh-CN">
                                    <a:latin typeface="Cambria Math" panose="02040503050406030204" pitchFamily="18" charset="0"/>
                                  </a:rPr>
                                  <m:t> </m:t>
                                </m:r>
                                <m:r>
                                  <m:rPr>
                                    <m:nor/>
                                  </m:rPr>
                                  <a:rPr lang="en-US" altLang="zh-CN">
                                    <a:latin typeface="Cambria Math" panose="02040503050406030204" pitchFamily="18" charset="0"/>
                                  </a:rPr>
                                  <m:t>border</m:t>
                                </m:r>
                                <m:r>
                                  <m:rPr>
                                    <m:nor/>
                                  </m:rPr>
                                  <a:rPr lang="en-US" altLang="zh-CN">
                                    <a:latin typeface="Cambria Math" panose="02040503050406030204" pitchFamily="18" charset="0"/>
                                  </a:rPr>
                                  <m:t> </m:t>
                                </m:r>
                                <m:r>
                                  <m:rPr>
                                    <m:nor/>
                                  </m:rPr>
                                  <a:rPr lang="en-US" altLang="zh-CN">
                                    <a:latin typeface="Cambria Math" panose="02040503050406030204" pitchFamily="18" charset="0"/>
                                  </a:rPr>
                                  <m:t>of</m:t>
                                </m:r>
                                <m:r>
                                  <m:rPr>
                                    <m:nor/>
                                  </m:rPr>
                                  <a:rPr lang="en-US" altLang="zh-CN">
                                    <a:latin typeface="Cambria Math" panose="02040503050406030204" pitchFamily="18" charset="0"/>
                                  </a:rPr>
                                  <m:t> </m:t>
                                </m:r>
                                <m:r>
                                  <a:rPr lang="en-US" altLang="zh-CN" i="1">
                                    <a:latin typeface="Cambria Math" panose="02040503050406030204" pitchFamily="18" charset="0"/>
                                  </a:rPr>
                                  <m:t>𝐼</m:t>
                                </m:r>
                              </m:e>
                            </m:mr>
                            <m:mr>
                              <m:e>
                                <m:r>
                                  <a:rPr lang="en-US" altLang="zh-CN" i="1">
                                    <a:latin typeface="Cambria Math" panose="02040503050406030204" pitchFamily="18" charset="0"/>
                                  </a:rPr>
                                  <m:t>0</m:t>
                                </m:r>
                              </m:e>
                              <m:e>
                                <m:r>
                                  <m:rPr>
                                    <m:nor/>
                                  </m:rPr>
                                  <a:rPr lang="en-US" altLang="zh-CN">
                                    <a:latin typeface="Cambria Math" panose="02040503050406030204" pitchFamily="18" charset="0"/>
                                  </a:rPr>
                                  <m:t>otherwise</m:t>
                                </m:r>
                              </m:e>
                            </m:mr>
                          </m:m>
                        </m:e>
                      </m:d>
                    </m:oMath>
                  </m:oMathPara>
                </a14:m>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𝐼</m:t>
                          </m:r>
                        </m:sub>
                        <m:sup>
                          <m:r>
                            <a:rPr lang="en-US" altLang="zh-CN" b="0" i="1" smtClean="0">
                              <a:latin typeface="Cambria Math" panose="02040503050406030204" pitchFamily="18" charset="0"/>
                            </a:rPr>
                            <m:t>𝐷</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𝐹</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517632" cy="5040560"/>
              </a:xfrm>
              <a:blipFill rotWithShape="1">
                <a:blip r:embed="rId1"/>
                <a:stretch>
                  <a:fillRect l="-2" t="-11" r="7" b="9"/>
                </a:stretch>
              </a:blipFill>
            </p:spPr>
            <p:txBody>
              <a:bodyPr/>
              <a:lstStyle/>
              <a:p>
                <a:r>
                  <a:rPr lang="zh-CN" altLang="en-US">
                    <a:noFill/>
                  </a:rPr>
                  <a:t> </a:t>
                </a:r>
              </a:p>
            </p:txBody>
          </p:sp>
        </mc:Fallback>
      </mc:AlternateContent>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88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1850" y="415925"/>
            <a:ext cx="7367588" cy="340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513" y="4570413"/>
            <a:ext cx="1700212"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4" name="Rectangle 6"/>
          <p:cNvSpPr>
            <a:spLocks noChangeArrowheads="1"/>
          </p:cNvSpPr>
          <p:nvPr/>
        </p:nvSpPr>
        <p:spPr bwMode="auto">
          <a:xfrm>
            <a:off x="711200" y="2119313"/>
            <a:ext cx="7605713" cy="172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8855" name="Rectangle 7"/>
          <p:cNvSpPr>
            <a:spLocks noChangeArrowheads="1"/>
          </p:cNvSpPr>
          <p:nvPr/>
        </p:nvSpPr>
        <p:spPr bwMode="auto">
          <a:xfrm>
            <a:off x="4529138" y="420688"/>
            <a:ext cx="3686175"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pic>
        <p:nvPicPr>
          <p:cNvPr id="788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88" y="2520950"/>
            <a:ext cx="8583612" cy="197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sz="3200" dirty="0"/>
              <a:t>Summary</a:t>
            </a:r>
            <a:endParaRPr lang="en-US" altLang="zh-CN" sz="3200" dirty="0"/>
          </a:p>
        </p:txBody>
      </p:sp>
      <p:pic>
        <p:nvPicPr>
          <p:cNvPr id="7987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988" y="1906588"/>
            <a:ext cx="5329237"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738" y="1978025"/>
            <a:ext cx="208915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z="3200"/>
              <a:t>Summary (2)</a:t>
            </a:r>
            <a:endParaRPr lang="en-US" altLang="zh-CN" sz="3200"/>
          </a:p>
        </p:txBody>
      </p:sp>
      <p:pic>
        <p:nvPicPr>
          <p:cNvPr id="8089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4650" y="1185863"/>
            <a:ext cx="666115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7713" y="1530350"/>
            <a:ext cx="1597025" cy="133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3313" y="0"/>
            <a:ext cx="4049712" cy="689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7013" y="1685925"/>
            <a:ext cx="1716087"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9863" y="1665288"/>
            <a:ext cx="89217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450" y="0"/>
            <a:ext cx="4352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a:t>
            </a:r>
            <a:r>
              <a:rPr lang="zh-CN" altLang="en-US"/>
              <a:t>预备知识</a:t>
            </a:r>
            <a:endParaRPr lang="zh-CN" altLang="en-US" dirty="0"/>
          </a:p>
        </p:txBody>
      </p:sp>
      <p:sp>
        <p:nvSpPr>
          <p:cNvPr id="3" name="内容占位符 2"/>
          <p:cNvSpPr>
            <a:spLocks noGrp="1"/>
          </p:cNvSpPr>
          <p:nvPr>
            <p:ph idx="1"/>
          </p:nvPr>
        </p:nvSpPr>
        <p:spPr/>
        <p:txBody>
          <a:bodyPr/>
          <a:lstStyle/>
          <a:p>
            <a:r>
              <a:rPr lang="en-US" altLang="zh-CN" dirty="0">
                <a:solidFill>
                  <a:srgbClr val="0066FF"/>
                </a:solidFill>
              </a:rPr>
              <a:t>Structure elements (SE</a:t>
            </a:r>
            <a:r>
              <a:rPr lang="zh-CN" altLang="en-US" dirty="0">
                <a:solidFill>
                  <a:srgbClr val="0066FF"/>
                </a:solidFill>
              </a:rPr>
              <a:t>，结构元</a:t>
            </a:r>
            <a:r>
              <a:rPr lang="en-US" altLang="zh-CN" dirty="0">
                <a:solidFill>
                  <a:srgbClr val="0066FF"/>
                </a:solidFill>
              </a:rPr>
              <a:t>)</a:t>
            </a:r>
            <a:endParaRPr lang="en-US" altLang="zh-CN" dirty="0">
              <a:solidFill>
                <a:srgbClr val="0066FF"/>
              </a:solidFill>
            </a:endParaRPr>
          </a:p>
          <a:p>
            <a:pPr lvl="1"/>
            <a:r>
              <a:rPr lang="zh-CN" altLang="en-US"/>
              <a:t>一个小集合或者子图像，可以用来探测图像，研究感兴趣的某些属性</a:t>
            </a:r>
            <a:endParaRPr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3648" y="2830233"/>
            <a:ext cx="4025577" cy="326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2946495"/>
            <a:ext cx="2052638"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6"/>
          <p:cNvSpPr>
            <a:spLocks noChangeArrowheads="1"/>
          </p:cNvSpPr>
          <p:nvPr/>
        </p:nvSpPr>
        <p:spPr bwMode="auto">
          <a:xfrm>
            <a:off x="221754" y="4150713"/>
            <a:ext cx="1403648" cy="622101"/>
          </a:xfrm>
          <a:prstGeom prst="wedgeRoundRectCallout">
            <a:avLst>
              <a:gd name="adj1" fmla="val 70133"/>
              <a:gd name="adj2" fmla="val -139499"/>
              <a:gd name="adj3" fmla="val 16667"/>
            </a:avLst>
          </a:prstGeom>
          <a:solidFill>
            <a:srgbClr val="00CC00"/>
          </a:solidFill>
          <a:ln w="9525">
            <a:solidFill>
              <a:schemeClr val="tx1"/>
            </a:solidFill>
            <a:miter lim="800000"/>
          </a:ln>
          <a:effectLst/>
        </p:spPr>
        <p:txBody>
          <a:bodyPr anchor="ctr"/>
          <a:lstStyle/>
          <a:p>
            <a:pPr algn="ctr" eaLnBrk="0" hangingPunct="0"/>
            <a:r>
              <a:rPr lang="en-US" altLang="zh-CN" sz="2000" dirty="0">
                <a:latin typeface="Times New Roman" panose="02020603050405020304" pitchFamily="18" charset="0"/>
                <a:cs typeface="Times New Roman" panose="02020603050405020304" pitchFamily="18" charset="0"/>
              </a:rPr>
              <a:t>Origin</a:t>
            </a:r>
            <a:endParaRPr lang="en-US" altLang="zh-CN" sz="2000" dirty="0">
              <a:latin typeface="Times New Roman" panose="02020603050405020304" pitchFamily="18" charset="0"/>
              <a:cs typeface="Times New Roman" panose="02020603050405020304" pitchFamily="18" charset="0"/>
            </a:endParaRPr>
          </a:p>
          <a:p>
            <a:pPr algn="ctr" eaLnBrk="0" hangingPunct="0"/>
            <a:r>
              <a:rPr lang="zh-CN" altLang="en-US" sz="2000" dirty="0">
                <a:latin typeface="Times New Roman" panose="02020603050405020304" pitchFamily="18" charset="0"/>
                <a:cs typeface="Times New Roman" panose="02020603050405020304" pitchFamily="18" charset="0"/>
              </a:rPr>
              <a:t>（原点）</a:t>
            </a:r>
            <a:endParaRPr lang="en-US" altLang="zh-C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Preliminaries </a:t>
            </a:r>
            <a:r>
              <a:rPr lang="zh-CN" altLang="en-US" sz="2400" dirty="0">
                <a:solidFill>
                  <a:schemeClr val="bg1">
                    <a:lumMod val="75000"/>
                  </a:schemeClr>
                </a:solidFill>
              </a:rPr>
              <a:t>（预备知识）</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Erosion and Dilation </a:t>
            </a:r>
            <a:r>
              <a:rPr lang="zh-CN" altLang="en-US" sz="2400" dirty="0">
                <a:solidFill>
                  <a:schemeClr val="bg1">
                    <a:lumMod val="75000"/>
                  </a:schemeClr>
                </a:solidFill>
              </a:rPr>
              <a:t>（腐蚀和膨胀）</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Opening and Closing </a:t>
            </a:r>
            <a:r>
              <a:rPr lang="zh-CN" altLang="en-US" sz="2400" dirty="0">
                <a:solidFill>
                  <a:schemeClr val="bg1">
                    <a:lumMod val="75000"/>
                  </a:schemeClr>
                </a:solidFill>
              </a:rPr>
              <a:t>（开操作与闭操作）</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The Hit-or-miss Transformation  </a:t>
            </a:r>
            <a:r>
              <a:rPr lang="zh-CN" altLang="en-US" sz="2400" dirty="0">
                <a:solidFill>
                  <a:schemeClr val="bg1">
                    <a:lumMod val="75000"/>
                  </a:schemeClr>
                </a:solidFill>
              </a:rPr>
              <a:t>（击中与击不中变换）</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Some Basic Morphological Algorithms </a:t>
            </a:r>
            <a:r>
              <a:rPr lang="zh-CN" altLang="en-US" sz="2400" dirty="0">
                <a:solidFill>
                  <a:schemeClr val="bg1">
                    <a:lumMod val="75000"/>
                  </a:schemeClr>
                </a:solidFill>
              </a:rPr>
              <a:t>（一些基本的形态学算法）</a:t>
            </a:r>
            <a:endParaRPr lang="en-US" altLang="zh-CN" sz="2400" dirty="0">
              <a:solidFill>
                <a:schemeClr val="bg1">
                  <a:lumMod val="75000"/>
                </a:schemeClr>
              </a:solidFill>
            </a:endParaRPr>
          </a:p>
          <a:p>
            <a:pPr>
              <a:lnSpc>
                <a:spcPct val="120000"/>
              </a:lnSpc>
            </a:pPr>
            <a:r>
              <a:rPr lang="en-US" altLang="zh-CN" sz="2400" dirty="0"/>
              <a:t>Gray-scale Morphology </a:t>
            </a:r>
            <a:r>
              <a:rPr lang="zh-CN" altLang="en-US" sz="2400" dirty="0"/>
              <a:t>（灰度级形态学）</a:t>
            </a:r>
            <a:endParaRPr lang="en-US" altLang="zh-CN" sz="2400"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p:graphicFrame>
        <p:nvGraphicFramePr>
          <p:cNvPr id="4" name="Object 4"/>
          <p:cNvGraphicFramePr>
            <a:graphicFrameLocks noChangeAspect="1"/>
          </p:cNvGraphicFramePr>
          <p:nvPr/>
        </p:nvGraphicFramePr>
        <p:xfrm>
          <a:off x="2131541" y="1185521"/>
          <a:ext cx="4160837" cy="1055687"/>
        </p:xfrm>
        <a:graphic>
          <a:graphicData uri="http://schemas.openxmlformats.org/presentationml/2006/ole">
            <mc:AlternateContent xmlns:mc="http://schemas.openxmlformats.org/markup-compatibility/2006">
              <mc:Choice xmlns:v="urn:schemas-microsoft-com:vml" Requires="v">
                <p:oleObj spid="_x0000_s12391" name="Equation" r:id="rId1" imgW="1701800" imgH="431800" progId="Equation.DSMT4">
                  <p:embed/>
                </p:oleObj>
              </mc:Choice>
              <mc:Fallback>
                <p:oleObj name="Equation" r:id="rId1" imgW="1701800" imgH="431800" progId="Equation.DSMT4">
                  <p:embed/>
                  <p:pic>
                    <p:nvPicPr>
                      <p:cNvPr id="0" name="图片 123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541" y="1185521"/>
                        <a:ext cx="4160837" cy="1055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2544763"/>
            <a:ext cx="2979737" cy="349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538" y="2576513"/>
            <a:ext cx="1517650"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4067944" y="5968125"/>
            <a:ext cx="3995004" cy="369332"/>
          </a:xfrm>
          <a:prstGeom prst="rect">
            <a:avLst/>
          </a:prstGeom>
          <a:solidFill>
            <a:srgbClr val="00CC00"/>
          </a:solidFill>
        </p:spPr>
        <p:txBody>
          <a:bodyPr wrap="none" rtlCol="0">
            <a:spAutoFit/>
          </a:bodyPr>
          <a:lstStyle/>
          <a:p>
            <a:r>
              <a:rPr lang="zh-CN" altLang="en-US" dirty="0"/>
              <a:t>平坦结构元（高度为</a:t>
            </a:r>
            <a:r>
              <a:rPr lang="en-US" altLang="zh-CN" dirty="0"/>
              <a:t>1</a:t>
            </a:r>
            <a:r>
              <a:rPr lang="zh-CN" altLang="en-US" dirty="0"/>
              <a:t>、对称、平坦）</a:t>
            </a:r>
            <a:endParaRPr lang="zh-CN" altLang="en-US" dirty="0"/>
          </a:p>
        </p:txBody>
      </p:sp>
      <p:sp>
        <p:nvSpPr>
          <p:cNvPr id="7" name="文本框 6"/>
          <p:cNvSpPr txBox="1"/>
          <p:nvPr/>
        </p:nvSpPr>
        <p:spPr>
          <a:xfrm>
            <a:off x="2164189" y="5968125"/>
            <a:ext cx="1569660" cy="369332"/>
          </a:xfrm>
          <a:prstGeom prst="rect">
            <a:avLst/>
          </a:prstGeom>
          <a:solidFill>
            <a:srgbClr val="00CC00"/>
          </a:solidFill>
        </p:spPr>
        <p:txBody>
          <a:bodyPr wrap="none" rtlCol="0">
            <a:spAutoFit/>
          </a:bodyPr>
          <a:lstStyle/>
          <a:p>
            <a:r>
              <a:rPr lang="zh-CN" altLang="en-US" dirty="0"/>
              <a:t>非平坦结构元</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dirty="0"/>
                  <a:t>采用平坦结构元的腐蚀和膨胀</a:t>
                </a:r>
                <a:endParaRPr lang="en-US" altLang="zh-CN" dirty="0"/>
              </a:p>
              <a:p>
                <a:endParaRPr lang="en-US" altLang="zh-CN" dirty="0"/>
              </a:p>
              <a:p>
                <a:endParaRPr lang="en-US" altLang="zh-CN" dirty="0"/>
              </a:p>
              <a:p>
                <a:endParaRPr lang="en-US" altLang="zh-CN" dirty="0"/>
              </a:p>
              <a:p>
                <a:endParaRPr lang="en-US" altLang="zh-CN" dirty="0"/>
              </a:p>
              <a:p>
                <a:r>
                  <a:rPr lang="zh-CN" altLang="en-US" dirty="0"/>
                  <a:t>对偶性</a:t>
                </a:r>
                <a:endParaRPr lang="en-US" altLang="zh-CN" dirty="0"/>
              </a:p>
              <a:p>
                <a:pPr marL="0" indent="0">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𝑏</m:t>
                              </m:r>
                            </m:e>
                          </m:d>
                        </m:e>
                        <m:sup>
                          <m:r>
                            <a:rPr lang="en-US" altLang="zh-CN" b="0" i="1" smtClean="0">
                              <a:latin typeface="Cambria Math" panose="02040503050406030204" pitchFamily="18" charset="0"/>
                            </a:rPr>
                            <m:t>𝑐</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e>
                      </m:d>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m:oMathPara>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2483768" y="1847603"/>
                <a:ext cx="5262210" cy="61292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min</m:t>
                              </m:r>
                            </m:e>
                            <m:li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lim>
                          </m:limLow>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e>
                          </m:d>
                        </m:e>
                      </m:func>
                    </m:oMath>
                  </m:oMathPara>
                </a14:m>
                <a:endParaRPr lang="zh-CN" altLang="en-US" sz="2400" dirty="0"/>
              </a:p>
            </p:txBody>
          </p:sp>
        </mc:Choice>
        <mc:Fallback>
          <p:sp>
            <p:nvSpPr>
              <p:cNvPr id="5" name="文本框 4"/>
              <p:cNvSpPr txBox="1">
                <a:spLocks noRot="1" noChangeAspect="1" noMove="1" noResize="1" noEditPoints="1" noAdjustHandles="1" noChangeArrowheads="1" noChangeShapeType="1" noTextEdit="1"/>
              </p:cNvSpPr>
              <p:nvPr/>
            </p:nvSpPr>
            <p:spPr>
              <a:xfrm>
                <a:off x="2483768" y="1847603"/>
                <a:ext cx="5262210" cy="612925"/>
              </a:xfrm>
              <a:prstGeom prst="rect">
                <a:avLst/>
              </a:prstGeom>
              <a:blipFill rotWithShape="1">
                <a:blip r:embed="rId2"/>
                <a:stretch>
                  <a:fillRect l="-5" t="-63" r="5" b="8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2483768" y="2617264"/>
                <a:ext cx="5402889" cy="64132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limLow>
                            <m:limLowPr>
                              <m:ctrlPr>
                                <a:rPr lang="en-US" altLang="zh-CN" sz="2400" b="0" i="1" smtClean="0">
                                  <a:latin typeface="Cambria Math" panose="02040503050406030204" pitchFamily="18" charset="0"/>
                                </a:rPr>
                              </m:ctrlPr>
                            </m:limLowPr>
                            <m:e>
                              <m:r>
                                <m:rPr>
                                  <m:sty m:val="p"/>
                                </m:rPr>
                                <a:rPr lang="en-US" altLang="zh-CN" sz="2400" b="0" i="0" smtClean="0">
                                  <a:latin typeface="Cambria Math" panose="02040503050406030204" pitchFamily="18" charset="0"/>
                                </a:rPr>
                                <m:t>max</m:t>
                              </m:r>
                            </m:e>
                            <m:lim>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r>
                                <a:rPr lang="en-US" altLang="zh-CN" sz="2400" b="0" i="1" smtClean="0">
                                  <a:latin typeface="Cambria Math" panose="02040503050406030204" pitchFamily="18" charset="0"/>
                                </a:rPr>
                                <m:t>∈</m:t>
                              </m:r>
                              <m:acc>
                                <m:accPr>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𝑏</m:t>
                                  </m:r>
                                </m:e>
                              </m:acc>
                            </m:lim>
                          </m:limLow>
                        </m:fName>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e>
                              </m:d>
                            </m:e>
                          </m:d>
                        </m:e>
                      </m:func>
                    </m:oMath>
                  </m:oMathPara>
                </a14:m>
                <a:endParaRPr lang="zh-CN" altLang="en-US" sz="2400" dirty="0"/>
              </a:p>
            </p:txBody>
          </p:sp>
        </mc:Choice>
        <mc:Fallback>
          <p:sp>
            <p:nvSpPr>
              <p:cNvPr id="6" name="文本框 5"/>
              <p:cNvSpPr txBox="1">
                <a:spLocks noRot="1" noChangeAspect="1" noMove="1" noResize="1" noEditPoints="1" noAdjustHandles="1" noChangeArrowheads="1" noChangeShapeType="1" noTextEdit="1"/>
              </p:cNvSpPr>
              <p:nvPr/>
            </p:nvSpPr>
            <p:spPr>
              <a:xfrm>
                <a:off x="2483768" y="2617264"/>
                <a:ext cx="5402889" cy="641329"/>
              </a:xfrm>
              <a:prstGeom prst="rect">
                <a:avLst/>
              </a:prstGeom>
              <a:blipFill rotWithShape="1">
                <a:blip r:embed="rId3"/>
                <a:stretch>
                  <a:fillRect l="-5" t="-67" r="11" b="64"/>
                </a:stretch>
              </a:blipFill>
            </p:spPr>
            <p:txBody>
              <a:bodyPr/>
              <a:lstStyle/>
              <a:p>
                <a:r>
                  <a:rPr lang="zh-CN" altLang="en-US">
                    <a:noFill/>
                  </a:rPr>
                  <a:t> </a:t>
                </a:r>
              </a:p>
            </p:txBody>
          </p:sp>
        </mc:Fallback>
      </mc:AlternateContent>
      <p:sp>
        <p:nvSpPr>
          <p:cNvPr id="7" name="文本框 6"/>
          <p:cNvSpPr txBox="1"/>
          <p:nvPr/>
        </p:nvSpPr>
        <p:spPr>
          <a:xfrm>
            <a:off x="1054468" y="1923232"/>
            <a:ext cx="1226618" cy="461665"/>
          </a:xfrm>
          <a:prstGeom prst="rect">
            <a:avLst/>
          </a:prstGeom>
          <a:noFill/>
        </p:spPr>
        <p:txBody>
          <a:bodyPr wrap="none" rtlCol="0">
            <a:spAutoFit/>
          </a:bodyPr>
          <a:lstStyle/>
          <a:p>
            <a:r>
              <a:rPr lang="en-US" altLang="zh-CN" sz="2400" dirty="0">
                <a:solidFill>
                  <a:srgbClr val="0066FF"/>
                </a:solidFill>
                <a:latin typeface="Times New Roman" panose="02020603050405020304" pitchFamily="18" charset="0"/>
                <a:cs typeface="Times New Roman" panose="02020603050405020304" pitchFamily="18" charset="0"/>
              </a:rPr>
              <a:t>Erosion:</a:t>
            </a:r>
            <a:endParaRPr lang="zh-CN" altLang="en-US" sz="2400" dirty="0">
              <a:solidFill>
                <a:srgbClr val="0066FF"/>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1054468" y="2694111"/>
            <a:ext cx="1276311" cy="461665"/>
          </a:xfrm>
          <a:prstGeom prst="rect">
            <a:avLst/>
          </a:prstGeom>
          <a:noFill/>
        </p:spPr>
        <p:txBody>
          <a:bodyPr wrap="none" rtlCol="0">
            <a:spAutoFit/>
          </a:bodyPr>
          <a:lstStyle/>
          <a:p>
            <a:r>
              <a:rPr lang="en-US" altLang="zh-CN" sz="2400" dirty="0">
                <a:solidFill>
                  <a:srgbClr val="0066FF"/>
                </a:solidFill>
                <a:latin typeface="Times New Roman" panose="02020603050405020304" pitchFamily="18" charset="0"/>
                <a:cs typeface="Times New Roman" panose="02020603050405020304" pitchFamily="18" charset="0"/>
              </a:rPr>
              <a:t>Dilation:</a:t>
            </a:r>
            <a:endParaRPr lang="zh-CN" altLang="en-US" sz="2400" dirty="0">
              <a:solidFill>
                <a:srgbClr val="0066FF"/>
              </a:solidFill>
              <a:latin typeface="Times New Roman" panose="02020603050405020304" pitchFamily="18" charset="0"/>
              <a:cs typeface="Times New Roman" panose="02020603050405020304" pitchFamily="18" charset="0"/>
            </a:endParaRPr>
          </a:p>
        </p:txBody>
      </p:sp>
      <p:grpSp>
        <p:nvGrpSpPr>
          <p:cNvPr id="11" name="组合 10"/>
          <p:cNvGrpSpPr/>
          <p:nvPr/>
        </p:nvGrpSpPr>
        <p:grpSpPr>
          <a:xfrm>
            <a:off x="4801933" y="3372451"/>
            <a:ext cx="2700309" cy="416589"/>
            <a:chOff x="4801933" y="3372451"/>
            <a:chExt cx="2700309" cy="416589"/>
          </a:xfrm>
        </p:grpSpPr>
        <mc:AlternateContent xmlns:mc="http://schemas.openxmlformats.org/markup-compatibility/2006">
          <mc:Choice xmlns:a14="http://schemas.microsoft.com/office/drawing/2010/main" Requires="a14">
            <p:sp>
              <p:nvSpPr>
                <p:cNvPr id="9" name="文本框 8"/>
                <p:cNvSpPr txBox="1"/>
                <p:nvPr/>
              </p:nvSpPr>
              <p:spPr>
                <a:xfrm>
                  <a:off x="5652120" y="3372451"/>
                  <a:ext cx="1850122" cy="416589"/>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acc>
                          <m:accPr>
                            <m:ctrlPr>
                              <a:rPr lang="zh-CN" altLang="en-US" sz="2000" i="1" smtClean="0">
                                <a:latin typeface="Cambria Math" panose="02040503050406030204" pitchFamily="18" charset="0"/>
                              </a:rPr>
                            </m:ctrlPr>
                          </m:accPr>
                          <m:e>
                            <m:r>
                              <a:rPr lang="en-US" altLang="zh-CN" sz="2000" b="0" i="1" smtClean="0">
                                <a:latin typeface="Cambria Math" panose="02040503050406030204" pitchFamily="18" charset="0"/>
                              </a:rPr>
                              <m:t>𝑏</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oMath>
                    </m:oMathPara>
                  </a14:m>
                  <a:endParaRPr lang="zh-CN" altLang="en-US" sz="2000" dirty="0"/>
                </a:p>
              </p:txBody>
            </p:sp>
          </mc:Choice>
          <mc:Fallback>
            <p:sp>
              <p:nvSpPr>
                <p:cNvPr id="9" name="文本框 8"/>
                <p:cNvSpPr txBox="1">
                  <a:spLocks noRot="1" noChangeAspect="1" noMove="1" noResize="1" noEditPoints="1" noAdjustHandles="1" noChangeArrowheads="1" noChangeShapeType="1" noTextEdit="1"/>
                </p:cNvSpPr>
                <p:nvPr/>
              </p:nvSpPr>
              <p:spPr>
                <a:xfrm>
                  <a:off x="5652120" y="3372451"/>
                  <a:ext cx="1850122" cy="416589"/>
                </a:xfrm>
                <a:prstGeom prst="rect">
                  <a:avLst/>
                </a:prstGeom>
                <a:blipFill rotWithShape="1">
                  <a:blip r:embed="rId4"/>
                </a:blipFill>
              </p:spPr>
              <p:txBody>
                <a:bodyPr/>
                <a:lstStyle/>
                <a:p>
                  <a:r>
                    <a:rPr lang="zh-CN" altLang="en-US">
                      <a:noFill/>
                    </a:rPr>
                    <a:t> </a:t>
                  </a:r>
                </a:p>
              </p:txBody>
            </p:sp>
          </mc:Fallback>
        </mc:AlternateContent>
        <p:sp>
          <p:nvSpPr>
            <p:cNvPr id="10" name="文本框 9"/>
            <p:cNvSpPr txBox="1"/>
            <p:nvPr/>
          </p:nvSpPr>
          <p:spPr>
            <a:xfrm>
              <a:off x="4801933" y="3380690"/>
              <a:ext cx="850187" cy="400110"/>
            </a:xfrm>
            <a:prstGeom prst="rect">
              <a:avLst/>
            </a:prstGeom>
            <a:solidFill>
              <a:srgbClr val="00CC00"/>
            </a:solidFill>
          </p:spPr>
          <p:txBody>
            <a:bodyPr wrap="square" rtlCol="0">
              <a:spAutoFit/>
            </a:bodyPr>
            <a:lstStyle/>
            <a:p>
              <a:r>
                <a:rPr lang="zh-CN" altLang="en-US" sz="2000" dirty="0"/>
                <a:t>反射</a:t>
              </a:r>
              <a:r>
                <a:rPr lang="en-US" altLang="zh-CN" sz="2000" dirty="0"/>
                <a:t>:</a:t>
              </a:r>
              <a:endParaRPr lang="zh-CN" altLang="en-US" sz="2000" dirty="0"/>
            </a:p>
          </p:txBody>
        </p:sp>
      </p:grpSp>
      <mc:AlternateContent xmlns:mc="http://schemas.openxmlformats.org/markup-compatibility/2006">
        <mc:Choice xmlns:a14="http://schemas.microsoft.com/office/drawing/2010/main" Requires="a14">
          <p:sp>
            <p:nvSpPr>
              <p:cNvPr id="4" name="文本框 3"/>
              <p:cNvSpPr txBox="1"/>
              <p:nvPr/>
            </p:nvSpPr>
            <p:spPr>
              <a:xfrm>
                <a:off x="348056" y="5723964"/>
                <a:ext cx="2193164" cy="307777"/>
              </a:xfrm>
              <a:prstGeom prst="rect">
                <a:avLst/>
              </a:prstGeom>
              <a:solidFill>
                <a:srgbClr val="00CC00"/>
              </a:solid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sz="2000" i="1">
                              <a:latin typeface="Cambria Math" panose="02040503050406030204" pitchFamily="18" charset="0"/>
                            </a:rPr>
                          </m:ctrlPr>
                        </m:sSupPr>
                        <m:e>
                          <m:r>
                            <a:rPr lang="en-US" altLang="zh-CN" sz="2000">
                              <a:latin typeface="Cambria Math" panose="02040503050406030204" pitchFamily="18" charset="0"/>
                            </a:rPr>
                            <m:t>𝑓</m:t>
                          </m:r>
                        </m:e>
                        <m:sup>
                          <m:r>
                            <a:rPr lang="en-US" altLang="zh-CN" sz="2000">
                              <a:latin typeface="Cambria Math" panose="02040503050406030204" pitchFamily="18" charset="0"/>
                            </a:rPr>
                            <m:t>𝑐</m:t>
                          </m:r>
                        </m:sup>
                      </m:sSup>
                      <m:r>
                        <a:rPr lang="en-US" altLang="zh-CN" sz="2000">
                          <a:latin typeface="Cambria Math" panose="02040503050406030204" pitchFamily="18" charset="0"/>
                        </a:rPr>
                        <m:t>(</m:t>
                      </m:r>
                      <m:r>
                        <a:rPr lang="en-US" altLang="zh-CN" sz="2000">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𝑦</m:t>
                      </m:r>
                      <m:r>
                        <a:rPr lang="en-US" altLang="zh-CN" sz="2000">
                          <a:latin typeface="Cambria Math" panose="02040503050406030204" pitchFamily="18" charset="0"/>
                        </a:rPr>
                        <m:t>)=−</m:t>
                      </m:r>
                      <m:r>
                        <a:rPr lang="en-US" altLang="zh-CN" sz="2000">
                          <a:latin typeface="Cambria Math" panose="02040503050406030204" pitchFamily="18" charset="0"/>
                        </a:rPr>
                        <m:t>𝑓</m:t>
                      </m:r>
                      <m:r>
                        <a:rPr lang="en-US" altLang="zh-CN" sz="2000">
                          <a:latin typeface="Cambria Math" panose="02040503050406030204" pitchFamily="18" charset="0"/>
                        </a:rPr>
                        <m:t>(</m:t>
                      </m:r>
                      <m:r>
                        <a:rPr lang="en-US" altLang="zh-CN" sz="2000">
                          <a:latin typeface="Cambria Math" panose="02040503050406030204" pitchFamily="18" charset="0"/>
                        </a:rPr>
                        <m:t>𝑥</m:t>
                      </m:r>
                      <m:r>
                        <a:rPr lang="en-US" altLang="zh-CN" sz="2000">
                          <a:latin typeface="Cambria Math" panose="02040503050406030204" pitchFamily="18" charset="0"/>
                        </a:rPr>
                        <m:t>,</m:t>
                      </m:r>
                      <m:r>
                        <a:rPr lang="en-US" altLang="zh-CN" sz="2000">
                          <a:latin typeface="Cambria Math" panose="02040503050406030204" pitchFamily="18" charset="0"/>
                        </a:rPr>
                        <m:t>𝑦</m:t>
                      </m:r>
                      <m:r>
                        <a:rPr lang="en-US" altLang="zh-CN" sz="2000">
                          <a:latin typeface="Cambria Math" panose="02040503050406030204" pitchFamily="18" charset="0"/>
                        </a:rPr>
                        <m:t>)</m:t>
                      </m:r>
                    </m:oMath>
                  </m:oMathPara>
                </a14:m>
                <a:endParaRPr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348056" y="5723964"/>
                <a:ext cx="2193164" cy="307777"/>
              </a:xfrm>
              <a:prstGeom prst="rect">
                <a:avLst/>
              </a:prstGeom>
              <a:blipFill rotWithShape="1">
                <a:blip r:embed="rId5"/>
                <a:stretch>
                  <a:fillRect l="-3" t="-24" r="27" b="166"/>
                </a:stretch>
              </a:blipFill>
            </p:spPr>
            <p:txBody>
              <a:bodyPr/>
              <a:lstStyle/>
              <a:p>
                <a:r>
                  <a:rPr lang="zh-CN" altLang="en-US">
                    <a:noFill/>
                  </a:rPr>
                  <a:t> </a:t>
                </a:r>
              </a:p>
            </p:txBody>
          </p:sp>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7016" y="1903695"/>
            <a:ext cx="8231188"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654" y="5048532"/>
            <a:ext cx="6813550"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lnSpc>
                    <a:spcPct val="120000"/>
                  </a:lnSpc>
                </a:pPr>
                <a:r>
                  <a:rPr lang="zh-CN" altLang="en-US" dirty="0"/>
                  <a:t>开操作与闭操作</a:t>
                </a:r>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m:oMathPara>
                </a14:m>
                <a:endParaRPr lang="en-US" altLang="zh-CN" dirty="0"/>
              </a:p>
              <a:p>
                <a:pPr>
                  <a:lnSpc>
                    <a:spcPct val="120000"/>
                  </a:lnSpc>
                </a:pPr>
                <a:r>
                  <a:rPr lang="zh-CN" altLang="en-US" dirty="0"/>
                  <a:t>对偶性</a:t>
                </a:r>
                <a:endParaRPr lang="en-US" altLang="zh-CN" dirty="0"/>
              </a:p>
              <a:p>
                <a:pPr marL="0" indent="0">
                  <a:lnSpc>
                    <a:spcPct val="120000"/>
                  </a:lnSpc>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𝑏</m:t>
                              </m:r>
                            </m:e>
                          </m:d>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acc>
                        <m:accPr>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𝑏</m:t>
                          </m:r>
                        </m:e>
                      </m:acc>
                    </m:oMath>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smtClean="0">
                                  <a:latin typeface="Cambria Math" panose="02040503050406030204" pitchFamily="18" charset="0"/>
                                </a:rPr>
                                <m:t>⦁</m:t>
                              </m:r>
                              <m:r>
                                <a:rPr lang="en-US" altLang="zh-CN" i="1">
                                  <a:latin typeface="Cambria Math" panose="02040503050406030204" pitchFamily="18" charset="0"/>
                                </a:rPr>
                                <m:t>𝑏</m:t>
                              </m:r>
                            </m:e>
                          </m:d>
                        </m:e>
                        <m:sup>
                          <m:r>
                            <a:rPr lang="en-US" altLang="zh-CN" i="1">
                              <a:latin typeface="Cambria Math" panose="02040503050406030204" pitchFamily="18" charset="0"/>
                            </a:rPr>
                            <m:t>𝑐</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𝑐</m:t>
                          </m:r>
                        </m:sup>
                      </m:sSup>
                      <m:r>
                        <a:rPr lang="en-US" altLang="zh-CN" b="0" i="1" smtClean="0">
                          <a:latin typeface="Cambria Math" panose="02040503050406030204" pitchFamily="18" charset="0"/>
                        </a:rPr>
                        <m:t>∘</m:t>
                      </m:r>
                      <m:acc>
                        <m:accPr>
                          <m:ctrlPr>
                            <a:rPr lang="en-US" altLang="zh-CN" i="1">
                              <a:latin typeface="Cambria Math" panose="02040503050406030204" pitchFamily="18" charset="0"/>
                            </a:rPr>
                          </m:ctrlPr>
                        </m:accPr>
                        <m:e>
                          <m:r>
                            <a:rPr lang="en-US" altLang="zh-CN" i="1">
                              <a:latin typeface="Cambria Math" panose="02040503050406030204" pitchFamily="18" charset="0"/>
                            </a:rPr>
                            <m:t>𝑏</m:t>
                          </m:r>
                        </m:e>
                      </m:acc>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acc>
                        <m:accPr>
                          <m:ctrlPr>
                            <a:rPr lang="en-US" altLang="zh-CN" i="1">
                              <a:latin typeface="Cambria Math" panose="02040503050406030204" pitchFamily="18" charset="0"/>
                            </a:rPr>
                          </m:ctrlPr>
                        </m:accPr>
                        <m:e>
                          <m:r>
                            <a:rPr lang="en-US" altLang="zh-CN" i="1">
                              <a:latin typeface="Cambria Math" panose="02040503050406030204" pitchFamily="18" charset="0"/>
                            </a:rPr>
                            <m:t>𝑏</m:t>
                          </m:r>
                        </m:e>
                      </m:acc>
                    </m:oMath>
                  </m:oMathPara>
                </a14:m>
                <a:endParaRPr lang="en-US" altLang="zh-CN" dirty="0"/>
              </a:p>
              <a:p>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𝑐</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55713" y="1087214"/>
            <a:ext cx="4767262" cy="500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200" y="1196752"/>
            <a:ext cx="1649413" cy="40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4963" y="1360488"/>
            <a:ext cx="8404225" cy="292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738" y="4346575"/>
            <a:ext cx="7475537"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p:sp>
        <p:nvSpPr>
          <p:cNvPr id="3" name="内容占位符 2"/>
          <p:cNvSpPr>
            <a:spLocks noGrp="1"/>
          </p:cNvSpPr>
          <p:nvPr>
            <p:ph idx="1"/>
          </p:nvPr>
        </p:nvSpPr>
        <p:spPr/>
        <p:txBody>
          <a:bodyPr/>
          <a:lstStyle/>
          <a:p>
            <a:r>
              <a:rPr lang="zh-CN" altLang="en-US" dirty="0"/>
              <a:t>部分基本算法</a:t>
            </a:r>
            <a:endParaRPr lang="en-US" altLang="zh-CN" dirty="0"/>
          </a:p>
          <a:p>
            <a:pPr lvl="1"/>
            <a:r>
              <a:rPr lang="zh-CN" altLang="en-US" dirty="0">
                <a:solidFill>
                  <a:srgbClr val="0066FF"/>
                </a:solidFill>
              </a:rPr>
              <a:t>形态学平滑</a:t>
            </a:r>
            <a:endParaRPr lang="en-US" altLang="zh-CN" dirty="0">
              <a:solidFill>
                <a:srgbClr val="0066FF"/>
              </a:solidFill>
            </a:endParaRPr>
          </a:p>
          <a:p>
            <a:pPr lvl="1"/>
            <a:r>
              <a:rPr lang="zh-CN" altLang="en-US" dirty="0">
                <a:highlight>
                  <a:srgbClr val="FFFF00"/>
                </a:highlight>
              </a:rPr>
              <a:t>开操作抑制小于指定结构元的明亮细节，闭操作抑制暗细节</a:t>
            </a:r>
            <a:r>
              <a:rPr lang="zh-CN" altLang="en-US" dirty="0"/>
              <a:t>。</a:t>
            </a:r>
            <a:endParaRPr lang="en-US" altLang="zh-CN" dirty="0"/>
          </a:p>
          <a:p>
            <a:pPr lvl="1"/>
            <a:r>
              <a:rPr lang="zh-CN" altLang="en-US" dirty="0"/>
              <a:t>开操作和闭操作常一起使用，作为图像平滑和噪声消除的形态学滤波器。</a:t>
            </a:r>
            <a:endParaRPr lang="en-US" altLang="zh-CN" dirty="0"/>
          </a:p>
          <a:p>
            <a:pPr lvl="1"/>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0" y="0"/>
            <a:ext cx="7921625" cy="836613"/>
          </a:xfrm>
        </p:spPr>
        <p:txBody>
          <a:bodyPr/>
          <a:lstStyle/>
          <a:p>
            <a:pPr eaLnBrk="1" hangingPunct="1"/>
            <a:r>
              <a:rPr lang="zh-CN" altLang="en-US" sz="3200" dirty="0"/>
              <a:t>形态学平滑</a:t>
            </a:r>
            <a:endParaRPr lang="en-US" altLang="zh-CN" sz="3200" dirty="0"/>
          </a:p>
        </p:txBody>
      </p:sp>
      <p:pic>
        <p:nvPicPr>
          <p:cNvPr id="952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3325" y="1189038"/>
            <a:ext cx="5589588"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2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763" y="1036638"/>
            <a:ext cx="1606550" cy="490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8597" name="Rectangle 5"/>
          <p:cNvSpPr>
            <a:spLocks noChangeArrowheads="1"/>
          </p:cNvSpPr>
          <p:nvPr/>
        </p:nvSpPr>
        <p:spPr bwMode="auto">
          <a:xfrm>
            <a:off x="3976688" y="1131888"/>
            <a:ext cx="2844800" cy="285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8598" name="Rectangle 6"/>
          <p:cNvSpPr>
            <a:spLocks noChangeArrowheads="1"/>
          </p:cNvSpPr>
          <p:nvPr/>
        </p:nvSpPr>
        <p:spPr bwMode="auto">
          <a:xfrm>
            <a:off x="1123950" y="3970338"/>
            <a:ext cx="2844800" cy="285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38599" name="Rectangle 7"/>
          <p:cNvSpPr>
            <a:spLocks noChangeArrowheads="1"/>
          </p:cNvSpPr>
          <p:nvPr/>
        </p:nvSpPr>
        <p:spPr bwMode="auto">
          <a:xfrm>
            <a:off x="3962400" y="3970338"/>
            <a:ext cx="2844800" cy="28590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38597"/>
                                        </p:tgtEl>
                                      </p:cBhvr>
                                    </p:animEffect>
                                    <p:set>
                                      <p:cBhvr>
                                        <p:cTn id="7" dur="1" fill="hold">
                                          <p:stCondLst>
                                            <p:cond delay="499"/>
                                          </p:stCondLst>
                                        </p:cTn>
                                        <p:tgtEl>
                                          <p:spTgt spid="23859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38598"/>
                                        </p:tgtEl>
                                      </p:cBhvr>
                                    </p:animEffect>
                                    <p:set>
                                      <p:cBhvr>
                                        <p:cTn id="12" dur="1" fill="hold">
                                          <p:stCondLst>
                                            <p:cond delay="499"/>
                                          </p:stCondLst>
                                        </p:cTn>
                                        <p:tgtEl>
                                          <p:spTgt spid="23859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38599"/>
                                        </p:tgtEl>
                                      </p:cBhvr>
                                    </p:animEffect>
                                    <p:set>
                                      <p:cBhvr>
                                        <p:cTn id="17" dur="1" fill="hold">
                                          <p:stCondLst>
                                            <p:cond delay="499"/>
                                          </p:stCondLst>
                                        </p:cTn>
                                        <p:tgtEl>
                                          <p:spTgt spid="2385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7" grpId="0" animBg="1"/>
      <p:bldP spid="238598" grpId="0" animBg="1"/>
      <p:bldP spid="23859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sz="3600" dirty="0"/>
              <a:t>灰度级形态学</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a:t>Some basic algorithms</a:t>
                </a:r>
                <a:endParaRPr lang="en-US" altLang="zh-CN" dirty="0"/>
              </a:p>
              <a:p>
                <a:pPr lvl="1"/>
                <a:r>
                  <a:rPr lang="en-US" altLang="zh-CN" dirty="0">
                    <a:solidFill>
                      <a:srgbClr val="0066FF"/>
                    </a:solidFill>
                  </a:rPr>
                  <a:t>Morphological Gradient</a:t>
                </a:r>
                <a:endParaRPr lang="en-US" altLang="zh-CN" dirty="0">
                  <a:solidFill>
                    <a:srgbClr val="0066FF"/>
                  </a:solidFill>
                </a:endParaRPr>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en-US" altLang="zh-CN" dirty="0"/>
              </a:p>
              <a:p>
                <a:pPr lvl="1"/>
                <a:r>
                  <a:rPr lang="en-US" altLang="zh-CN" dirty="0"/>
                  <a:t>The edges are enhanced and the contribution of the homogeneous areas are suppressed, thus producing </a:t>
                </a:r>
                <a:r>
                  <a:rPr lang="en-US" altLang="zh-CN" dirty="0">
                    <a:solidFill>
                      <a:srgbClr val="0066FF"/>
                    </a:solidFill>
                  </a:rPr>
                  <a:t>a “derivative-like” (gradient) effect</a:t>
                </a:r>
                <a:r>
                  <a:rPr lang="en-US" altLang="zh-CN" dirty="0"/>
                  <a:t>.</a:t>
                </a:r>
                <a:endParaRPr lang="en-US" altLang="zh-CN"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COMMONDATA" val="eyJoZGlkIjoiOGQzNzI3ODYxZGU5ZmExN2U4ZTQ2ZWZjMTViYzEzOTQifQ=="/>
</p:tagLst>
</file>

<file path=ppt/theme/theme1.xml><?xml version="1.0" encoding="utf-8"?>
<a:theme xmlns:a="http://schemas.openxmlformats.org/drawingml/2006/main" name="Office 主题">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9830</Words>
  <Application>WPS 演示</Application>
  <PresentationFormat>全屏显示(4:3)</PresentationFormat>
  <Paragraphs>915</Paragraphs>
  <Slides>103</Slides>
  <Notes>30</Notes>
  <HiddenSlides>32</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9</vt:i4>
      </vt:variant>
      <vt:variant>
        <vt:lpstr>幻灯片标题</vt:lpstr>
      </vt:variant>
      <vt:variant>
        <vt:i4>103</vt:i4>
      </vt:variant>
    </vt:vector>
  </HeadingPairs>
  <TitlesOfParts>
    <vt:vector size="128" baseType="lpstr">
      <vt:lpstr>Arial</vt:lpstr>
      <vt:lpstr>宋体</vt:lpstr>
      <vt:lpstr>Wingdings</vt:lpstr>
      <vt:lpstr>幼圆</vt:lpstr>
      <vt:lpstr>Tahoma</vt:lpstr>
      <vt:lpstr>Comic Sans MS</vt:lpstr>
      <vt:lpstr>黑体</vt:lpstr>
      <vt:lpstr>Times New Roman</vt:lpstr>
      <vt:lpstr>Cambria Math</vt:lpstr>
      <vt:lpstr>微软雅黑</vt:lpstr>
      <vt:lpstr>Arial Unicode MS</vt:lpstr>
      <vt:lpstr>Calibri</vt:lpstr>
      <vt:lpstr>PingFang SC</vt:lpstr>
      <vt:lpstr>BatangChe</vt:lpstr>
      <vt:lpstr>Segoe Print</vt:lpstr>
      <vt:lpstr>Office 主题</vt:lpstr>
      <vt:lpstr>Equation.DSMT4</vt:lpstr>
      <vt:lpstr>Equation.DSMT4</vt:lpstr>
      <vt:lpstr>Equation.DSMT4</vt:lpstr>
      <vt:lpstr>Equation.DSMT4</vt:lpstr>
      <vt:lpstr>Equation.DSMT4</vt:lpstr>
      <vt:lpstr>Equation.DSMT4</vt:lpstr>
      <vt:lpstr>Equation.DSMT4</vt:lpstr>
      <vt:lpstr>Equation.DSMT4</vt:lpstr>
      <vt:lpstr>Equation.DSMT4</vt:lpstr>
      <vt:lpstr>第九章 形态学图像处理</vt:lpstr>
      <vt:lpstr>PowerPoint 演示文稿</vt:lpstr>
      <vt:lpstr>主要内容</vt:lpstr>
      <vt:lpstr>主要内容</vt:lpstr>
      <vt:lpstr>1.预备知识</vt:lpstr>
      <vt:lpstr>1.预备知识</vt:lpstr>
      <vt:lpstr>1.预备知识</vt:lpstr>
      <vt:lpstr>1.预备知识</vt:lpstr>
      <vt:lpstr>1.预备知识</vt:lpstr>
      <vt:lpstr>1.预备知识</vt:lpstr>
      <vt:lpstr>1.预备知识</vt:lpstr>
      <vt:lpstr>Contents</vt:lpstr>
      <vt:lpstr>2.腐蚀和膨胀</vt:lpstr>
      <vt:lpstr>腐蚀示例(1)</vt:lpstr>
      <vt:lpstr>腐蚀示例(2)</vt:lpstr>
      <vt:lpstr>PowerPoint 演示文稿</vt:lpstr>
      <vt:lpstr>2.腐蚀和膨胀</vt:lpstr>
      <vt:lpstr>膨胀示例(1)</vt:lpstr>
      <vt:lpstr>PowerPoint 演示文稿</vt:lpstr>
      <vt:lpstr>PowerPoint 演示文稿</vt:lpstr>
      <vt:lpstr>2.腐蚀和膨胀</vt:lpstr>
      <vt:lpstr>2.腐蚀和膨胀</vt:lpstr>
      <vt:lpstr>Contents</vt:lpstr>
      <vt:lpstr>3.开操作与闭操作</vt:lpstr>
      <vt:lpstr>3.开操作与闭操作</vt:lpstr>
      <vt:lpstr>示例: 开操作</vt:lpstr>
      <vt:lpstr>示例: 闭操作</vt:lpstr>
      <vt:lpstr>PowerPoint 演示文稿</vt:lpstr>
      <vt:lpstr>3.开操作与闭操作</vt:lpstr>
      <vt:lpstr>3.开操作与闭操作</vt:lpstr>
      <vt:lpstr>PowerPoint 演示文稿</vt:lpstr>
      <vt:lpstr>Contents</vt:lpstr>
      <vt:lpstr>4. 击中与击不中变换</vt:lpstr>
      <vt:lpstr>4. 击中与击不中变换</vt:lpstr>
      <vt:lpstr>Contents</vt:lpstr>
      <vt:lpstr>5.一些基本的形态学算法</vt:lpstr>
      <vt:lpstr>示例 1</vt:lpstr>
      <vt:lpstr>示例 2</vt:lpstr>
      <vt:lpstr>5.一些基本的形态学算法</vt:lpstr>
      <vt:lpstr>5.一些基本的形态学算法</vt:lpstr>
      <vt:lpstr>Example </vt:lpstr>
      <vt:lpstr>PowerPoint 演示文稿</vt:lpstr>
      <vt:lpstr>5.一些基本的形态学算法</vt:lpstr>
      <vt:lpstr>5.一些基本的形态学算法</vt:lpstr>
      <vt:lpstr>PowerPoint 演示文稿</vt:lpstr>
      <vt:lpstr>PowerPoint 演示文稿</vt:lpstr>
      <vt:lpstr>PowerPoint 演示文稿</vt:lpstr>
      <vt:lpstr>5.一些基本的形态学算法</vt:lpstr>
      <vt:lpstr>5.一些基本的形态学算法</vt:lpstr>
      <vt:lpstr>5.一些基本的形态学算法</vt:lpstr>
      <vt:lpstr>5.一些基本的形态学算法</vt:lpstr>
      <vt:lpstr>PowerPoint 演示文稿</vt:lpstr>
      <vt:lpstr>PowerPoint 演示文稿</vt:lpstr>
      <vt:lpstr>5.一些基本的形态学算法</vt:lpstr>
      <vt:lpstr>PowerPoint 演示文稿</vt:lpstr>
      <vt:lpstr>Some Basic Morphological Algorithms </vt:lpstr>
      <vt:lpstr>PowerPoint 演示文稿</vt:lpstr>
      <vt:lpstr>Some Basic Morphological Algorithms </vt:lpstr>
      <vt:lpstr>PowerPoint 演示文稿</vt:lpstr>
      <vt:lpstr>Some Basic Morphological Algorithms </vt:lpstr>
      <vt:lpstr>PowerPoint 演示文稿</vt:lpstr>
      <vt:lpstr>PowerPoint 演示文稿</vt:lpstr>
      <vt:lpstr>Some Basic Morphological Algorithms </vt:lpstr>
      <vt:lpstr>PowerPoint 演示文稿</vt:lpstr>
      <vt:lpstr>PowerPoint 演示文稿</vt:lpstr>
      <vt:lpstr>Some Basic Morphological Algorithms </vt:lpstr>
      <vt:lpstr>Pruning: Example</vt:lpstr>
      <vt:lpstr>Pruning: Example</vt:lpstr>
      <vt:lpstr>Pruning: Example</vt:lpstr>
      <vt:lpstr>Pruning: Example</vt:lpstr>
      <vt:lpstr>Pruning: Example</vt:lpstr>
      <vt:lpstr>Some Basic Morphological Algorithms </vt:lpstr>
      <vt:lpstr>Some Basic Morphological Algorithms </vt:lpstr>
      <vt:lpstr>PowerPoint 演示文稿</vt:lpstr>
      <vt:lpstr>Some Basic Morphological Algorithms </vt:lpstr>
      <vt:lpstr>PowerPoint 演示文稿</vt:lpstr>
      <vt:lpstr>Some Basic Morphological Algorithms </vt:lpstr>
      <vt:lpstr>PowerPoint 演示文稿</vt:lpstr>
      <vt:lpstr>Some Basic Morphological Algorithms </vt:lpstr>
      <vt:lpstr>PowerPoint 演示文稿</vt:lpstr>
      <vt:lpstr>Some Basic Morphological Algorithms </vt:lpstr>
      <vt:lpstr>PowerPoint 演示文稿</vt:lpstr>
      <vt:lpstr>PowerPoint 演示文稿</vt:lpstr>
      <vt:lpstr>Some Basic Morphological Algorithms </vt:lpstr>
      <vt:lpstr>PowerPoint 演示文稿</vt:lpstr>
      <vt:lpstr>Summary</vt:lpstr>
      <vt:lpstr>Summary (2)</vt:lpstr>
      <vt:lpstr>PowerPoint 演示文稿</vt:lpstr>
      <vt:lpstr>PowerPoint 演示文稿</vt:lpstr>
      <vt:lpstr>Contents</vt:lpstr>
      <vt:lpstr>6.灰度级形态学</vt:lpstr>
      <vt:lpstr>6.灰度级形态学</vt:lpstr>
      <vt:lpstr>6.灰度级形态学</vt:lpstr>
      <vt:lpstr>6.灰度级形态学</vt:lpstr>
      <vt:lpstr>6.灰度级形态学</vt:lpstr>
      <vt:lpstr>6.灰度级形态学</vt:lpstr>
      <vt:lpstr>6.灰度级形态学</vt:lpstr>
      <vt:lpstr>形态学平滑</vt:lpstr>
      <vt:lpstr>6.灰度级形态学</vt:lpstr>
      <vt:lpstr>形态学梯度</vt:lpstr>
      <vt:lpstr>6.灰度级形态学</vt:lpstr>
      <vt:lpstr>图像分割中采用顶帽变换</vt:lpstr>
      <vt:lpstr>Contents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Magic</dc:creator>
  <cp:lastModifiedBy>pc</cp:lastModifiedBy>
  <cp:revision>1565</cp:revision>
  <dcterms:created xsi:type="dcterms:W3CDTF">2012-05-24T14:05:00Z</dcterms:created>
  <dcterms:modified xsi:type="dcterms:W3CDTF">2024-06-13T11:18:59Z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26FDF7A188F34206B8FE3A660B901E39_12</vt:lpwstr>
  </property>
  <property fmtid="{D5CDD505-2E9C-101B-9397-08002B2CF9AE}" pid="3" name="KSOProductBuildVer">
    <vt:lpwstr>2052-11.1.0.14650</vt:lpwstr>
  </property>
</Properties>
</file>